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6" r:id="rId3"/>
  </p:sldMasterIdLst>
  <p:notesMasterIdLst>
    <p:notesMasterId r:id="rId36"/>
  </p:notesMasterIdLst>
  <p:sldIdLst>
    <p:sldId id="4093" r:id="rId4"/>
    <p:sldId id="4085" r:id="rId5"/>
    <p:sldId id="4090" r:id="rId6"/>
    <p:sldId id="4077" r:id="rId7"/>
    <p:sldId id="4100" r:id="rId8"/>
    <p:sldId id="4101" r:id="rId9"/>
    <p:sldId id="4102" r:id="rId10"/>
    <p:sldId id="4103" r:id="rId11"/>
    <p:sldId id="4105" r:id="rId12"/>
    <p:sldId id="4104" r:id="rId13"/>
    <p:sldId id="4107" r:id="rId14"/>
    <p:sldId id="4106" r:id="rId15"/>
    <p:sldId id="4108" r:id="rId16"/>
    <p:sldId id="4109" r:id="rId17"/>
    <p:sldId id="4110" r:id="rId18"/>
    <p:sldId id="4111" r:id="rId19"/>
    <p:sldId id="4112" r:id="rId20"/>
    <p:sldId id="4113" r:id="rId21"/>
    <p:sldId id="4114" r:id="rId22"/>
    <p:sldId id="4115" r:id="rId23"/>
    <p:sldId id="4123" r:id="rId24"/>
    <p:sldId id="4119" r:id="rId25"/>
    <p:sldId id="4120" r:id="rId26"/>
    <p:sldId id="4116" r:id="rId27"/>
    <p:sldId id="4121" r:id="rId28"/>
    <p:sldId id="4122" r:id="rId29"/>
    <p:sldId id="4124" r:id="rId30"/>
    <p:sldId id="4125" r:id="rId31"/>
    <p:sldId id="4070" r:id="rId32"/>
    <p:sldId id="4117" r:id="rId33"/>
    <p:sldId id="4118" r:id="rId34"/>
    <p:sldId id="40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Ribas Camilo" initials="SRC" lastIdx="1" clrIdx="0">
    <p:extLst>
      <p:ext uri="{19B8F6BF-5375-455C-9EA6-DF929625EA0E}">
        <p15:presenceInfo xmlns:p15="http://schemas.microsoft.com/office/powerpoint/2012/main" userId="S::samuel.ribas.camilo@avanade.com::7a2a742c-194c-466a-a213-8ae5cf68aa1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1591D6-8786-48B6-9D48-15442954A898}" v="8772" dt="2021-05-17T19:25:17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6B2A-A187-4EB9-855D-20D61D8B960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B805D-A8E3-498D-80B2-4FC142265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3864-DC30-4A6E-A532-F8DF26139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C1F58-DB43-41C6-85B8-62E4C3E58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5430-1E16-41F1-8381-DDAC1D33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ADA50-A452-4679-A984-DDC55DA7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FD13A-7BDE-495F-BDBB-BFE21181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1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B87B-EE6D-4F7F-B65C-893ACE2A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F1EE7-B063-462F-8F98-F7AC894D5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D9AB3-2FEE-46A6-B4F0-0372D17C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09282-2488-4B11-A2D4-8FEC072A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A5FE0-49A3-4152-9F9F-3780E1C3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36A5B-8C0A-44A8-8136-B564DB73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C7CE9-C8B8-425C-9DBE-62A2CC220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6E7D-410E-44E0-B74A-3532050EF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3B190-86C5-4EB4-9036-583205C4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1DF30-6EDF-44FA-B932-30AEFDE6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24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58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41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0641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294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87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06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770253-2368-9B43-9ECE-D6AB45B102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D2DB1-3F08-094A-8327-8A632F8E0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90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7A858-2C0A-204F-B2B7-AB9900D71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5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98F5-7733-4026-B47F-002555AF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8000-1B6A-41F5-8D9B-40874AE57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57CE6-8BA3-42B0-BD0D-212232CA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B8B13-E9B9-4074-879F-AF92AEA2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4D0F8-6CA2-4C7C-A888-EFB4B7B5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31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20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5367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07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95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1960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29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318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7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CD186-226D-A64C-BEF8-879D9CDF1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376" y="1152719"/>
            <a:ext cx="10783229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3" y="3943350"/>
            <a:ext cx="10901362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9042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22C8-3508-47A5-BE55-80C540D7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90104-89FA-4F0D-8322-87857102E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5595B-8F23-4F11-BAAD-1F888EAA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8970D-BC83-44E9-9CBE-D908586F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4C5D9-A51C-4D70-A9AF-D3F7351A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903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12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77CB-F4C9-4C2F-8A0C-222FE56F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5BE29-987D-42FD-BE64-293C22C2F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F36D2-29FB-4D86-AFD0-9FD1EF422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98553-0FF9-4C68-954B-FB2D0FE4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75C7A-3603-4A66-B4DE-9F9764631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FE7D8-686E-431D-96A5-4B4DF759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0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51FF-E89F-4A83-90C9-C8F656D2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DBC0D-6563-4672-978C-9E43FAFF4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31129-C321-426A-A79A-FF283F658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5A040-FB71-4CA5-85A5-A922F4462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47E0D-23A9-4E30-B081-D95DFD61EA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6804F-259A-45EB-AC84-66395D8E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3901D-6087-42B8-AC62-4A81BEEA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A91B-504E-40A7-B02F-704B0036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67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AE36-6888-48A7-B404-C53C0AFD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8D3CD-8867-4D33-B7E7-90FE01D0A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D7A45-7CFF-401A-90AE-8954F8B5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213ED-10DC-4CE1-B81F-49CF57E4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2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D36B9-1BE9-46B2-B47D-4CB9FC3E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7C41B-469B-4E20-B1D8-37B9277E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91635-D463-4A18-9B4F-EE811220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2715-760A-4F20-8259-7DC0E59E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8E42-5A2B-4A50-AF3B-B0B63665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660B2-517D-48D9-85BE-E3EB9B7E7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3C2B9-7E52-4DA2-A4DF-31A122ACF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D6F6D-E98A-4BB8-9F25-62FA2935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632EB-1C49-4F06-A490-755C156F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0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E4FF-B7FD-4510-9B82-827176E37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15EEA-AF2A-46A3-B190-367A0EA7E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7181E-F084-42E9-B4C6-077FDFA51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CE549-1FB1-480B-BAFD-B38509CB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8C348-0FF5-467F-8A7F-D9273BD4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2E787-1AB3-46E1-AAE6-363ED365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7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38630C-D521-4F78-86B1-A8611C55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6E426-28BF-4E21-ADB4-1B6D2233B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352DF-8C6D-4D5B-B273-7AFEADBBD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FAF52-1FA1-4E96-9385-07809F2F32E1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03954-8FBA-4A75-BB1F-546E0454F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2E988-8F61-466D-B85C-BCA06876B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7F1DE-D535-46FA-87F5-E3A351522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8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1ACCD4F-2B81-E046-B0D3-9B262BD0F5D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930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19BB9D1-C196-6743-84A2-EFF9DF8D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34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-sharpcorner.com/UploadFile/dacca2/understand-stub-mock-and-fake-in-unit-testing/" TargetMode="External"/><Relationship Id="rId13" Type="http://schemas.openxmlformats.org/officeDocument/2006/relationships/hyperlink" Target="https://www.codeproject.com/Articles/703634/SOLID-architecture-principles-using-simple-Csharp" TargetMode="External"/><Relationship Id="rId3" Type="http://schemas.openxmlformats.org/officeDocument/2006/relationships/hyperlink" Target="http://softwaretestingfundamentals.com/unit-testing/" TargetMode="External"/><Relationship Id="rId7" Type="http://schemas.openxmlformats.org/officeDocument/2006/relationships/hyperlink" Target="https://martinfowler.com/articles/mocksArentStubs.html" TargetMode="External"/><Relationship Id="rId12" Type="http://schemas.openxmlformats.org/officeDocument/2006/relationships/hyperlink" Target="https://martinfowler.com/bliki/TestCoverage.html" TargetMode="External"/><Relationship Id="rId2" Type="http://schemas.openxmlformats.org/officeDocument/2006/relationships/hyperlink" Target="https://docs.microsoft.com/pt-br/visualstudio/test/unit-test-your-code?view=vs-2019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hackernoon.com/mocks-stubs-or-shims-f22164422020" TargetMode="External"/><Relationship Id="rId11" Type="http://schemas.openxmlformats.org/officeDocument/2006/relationships/hyperlink" Target="https://en.wikipedia.org/wiki/Code_coverage" TargetMode="External"/><Relationship Id="rId5" Type="http://schemas.openxmlformats.org/officeDocument/2006/relationships/hyperlink" Target="https://www.guru99.com/unit-testing-guide.html" TargetMode="External"/><Relationship Id="rId10" Type="http://schemas.openxmlformats.org/officeDocument/2006/relationships/hyperlink" Target="https://docs.microsoft.com/pt-br/dotnet/core/testing/unit-testing-best-practices" TargetMode="External"/><Relationship Id="rId4" Type="http://schemas.openxmlformats.org/officeDocument/2006/relationships/hyperlink" Target="https://en.wikipedia.org/wiki/Unit_testing" TargetMode="External"/><Relationship Id="rId9" Type="http://schemas.openxmlformats.org/officeDocument/2006/relationships/hyperlink" Target="https://www.c-sharpcorner.com/UploadFile/dacca2/fundamental-of-unit-testing-understand-aaa-in-unit-testing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</a:t>
            </a:r>
            <a:r>
              <a:rPr lang="pt-BR" dirty="0"/>
              <a:t>Papo</a:t>
            </a:r>
            <a:r>
              <a:rPr lang="en-US" dirty="0"/>
              <a:t> de Dev/&gt; Unit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2474" y="3825875"/>
            <a:ext cx="10848975" cy="73818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Um pouco sobre um tema que deveria ser muito discutido</a:t>
            </a:r>
          </a:p>
        </p:txBody>
      </p:sp>
    </p:spTree>
    <p:extLst>
      <p:ext uri="{BB962C8B-B14F-4D97-AF65-F5344CB8AC3E}">
        <p14:creationId xmlns:p14="http://schemas.microsoft.com/office/powerpoint/2010/main" val="20945897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5209" y="1105912"/>
            <a:ext cx="11449944" cy="21380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914400" lvl="1" indent="-457200"/>
            <a:r>
              <a:rPr lang="pt-BR" sz="2400" b="1" dirty="0">
                <a:latin typeface="+mn-lt"/>
                <a:ea typeface="+mn-ea"/>
                <a:cs typeface="+mn-cs"/>
              </a:rPr>
              <a:t>Teste de unidade </a:t>
            </a:r>
            <a:r>
              <a:rPr lang="pt-BR" sz="2400" dirty="0">
                <a:latin typeface="+mn-lt"/>
                <a:ea typeface="+mn-ea"/>
                <a:cs typeface="+mn-cs"/>
              </a:rPr>
              <a:t>(</a:t>
            </a:r>
            <a:r>
              <a:rPr lang="pt-BR" sz="2400" i="1" dirty="0">
                <a:latin typeface="+mn-lt"/>
                <a:ea typeface="+mn-ea"/>
                <a:cs typeface="+mn-cs"/>
              </a:rPr>
              <a:t>Unit Test</a:t>
            </a:r>
            <a:r>
              <a:rPr lang="pt-BR" sz="2400" dirty="0">
                <a:latin typeface="+mn-lt"/>
                <a:ea typeface="+mn-ea"/>
                <a:cs typeface="+mn-cs"/>
              </a:rPr>
              <a:t>):</a:t>
            </a:r>
          </a:p>
          <a:p>
            <a:pPr marL="1371600" lvl="2" indent="-457200">
              <a:buFont typeface="Courier New"/>
              <a:buChar char="o"/>
            </a:pPr>
            <a:r>
              <a:rPr lang="pt-BR" sz="2400" dirty="0">
                <a:latin typeface="+mn-lt"/>
                <a:ea typeface="+mn-ea"/>
                <a:cs typeface="+mn-cs"/>
              </a:rPr>
              <a:t>Testa apenas a unidade, isoladamente</a:t>
            </a:r>
          </a:p>
          <a:p>
            <a:pPr marL="1371600" lvl="2" indent="-457200">
              <a:buFont typeface="Courier New"/>
              <a:buChar char="o"/>
            </a:pPr>
            <a:r>
              <a:rPr lang="pt-BR" sz="2400" dirty="0">
                <a:latin typeface="+mn-lt"/>
                <a:ea typeface="+mn-ea"/>
                <a:cs typeface="+mn-cs"/>
              </a:rPr>
              <a:t>Feito exclusivamente pelo desenvolvedor</a:t>
            </a:r>
          </a:p>
          <a:p>
            <a:pPr marL="1371600" lvl="2" indent="-457200">
              <a:buFont typeface="Courier New"/>
              <a:buChar char="o"/>
            </a:pPr>
            <a:r>
              <a:rPr lang="pt-BR" sz="2400" dirty="0">
                <a:latin typeface="+mn-lt"/>
                <a:ea typeface="+mn-ea"/>
                <a:cs typeface="+mn-cs"/>
              </a:rPr>
              <a:t>Requer conhecimento do código-fonte e seus padrões (</a:t>
            </a:r>
            <a:r>
              <a:rPr lang="pt-BR" sz="2400" i="1" dirty="0">
                <a:latin typeface="+mn-lt"/>
                <a:ea typeface="+mn-ea"/>
                <a:cs typeface="+mn-cs"/>
              </a:rPr>
              <a:t>patterns</a:t>
            </a:r>
            <a:r>
              <a:rPr lang="pt-BR" sz="2400" dirty="0">
                <a:latin typeface="+mn-lt"/>
                <a:ea typeface="+mn-ea"/>
                <a:cs typeface="+mn-cs"/>
              </a:rPr>
              <a:t>)</a:t>
            </a:r>
          </a:p>
          <a:p>
            <a:pPr marL="1371600" lvl="2" indent="-457200">
              <a:buFont typeface="Courier New"/>
              <a:buChar char="o"/>
            </a:pPr>
            <a:r>
              <a:rPr lang="pt-BR" sz="2400" dirty="0">
                <a:latin typeface="+mn-lt"/>
                <a:ea typeface="+mn-ea"/>
                <a:cs typeface="+mn-cs"/>
              </a:rPr>
              <a:t>Verifica estados e comportamentos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459AF63-54A2-45B2-AD30-F16E2BACCE85}"/>
              </a:ext>
            </a:extLst>
          </p:cNvPr>
          <p:cNvSpPr txBox="1">
            <a:spLocks/>
          </p:cNvSpPr>
          <p:nvPr/>
        </p:nvSpPr>
        <p:spPr>
          <a:xfrm>
            <a:off x="195209" y="3120880"/>
            <a:ext cx="10962526" cy="213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/>
              <a:buChar char="•"/>
            </a:pPr>
            <a:r>
              <a:rPr lang="pt-BR" b="1" dirty="0"/>
              <a:t>Teste Integrado </a:t>
            </a:r>
            <a:r>
              <a:rPr lang="pt-BR" dirty="0"/>
              <a:t>(Integration Test):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/>
              <a:t>Testa comportamento de unidades quando integradas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/>
              <a:t>Dependências são consideradas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/>
              <a:t>Verifica se as integrações entre componentes se comportam como esperado</a:t>
            </a:r>
          </a:p>
          <a:p>
            <a:pPr marL="1371600" lvl="2" indent="-457200">
              <a:buFont typeface="Courier New,monospace"/>
              <a:buChar char="o"/>
            </a:pPr>
            <a:endParaRPr lang="pt-BR" sz="2400" dirty="0"/>
          </a:p>
          <a:p>
            <a:pPr marL="342900" indent="-342900"/>
            <a:endParaRPr lang="en-US" sz="2400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Tipos</a:t>
            </a:r>
            <a:r>
              <a:rPr lang="en-AU" dirty="0"/>
              <a:t> de Testes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1090E90-23E6-4477-8398-69D41625E3DF}"/>
              </a:ext>
            </a:extLst>
          </p:cNvPr>
          <p:cNvSpPr txBox="1">
            <a:spLocks/>
          </p:cNvSpPr>
          <p:nvPr/>
        </p:nvSpPr>
        <p:spPr>
          <a:xfrm>
            <a:off x="195209" y="5040709"/>
            <a:ext cx="10962526" cy="213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/>
              <a:buChar char="•"/>
            </a:pPr>
            <a:r>
              <a:rPr lang="pt-BR" b="1" dirty="0"/>
              <a:t>Outros tipos:</a:t>
            </a:r>
            <a:endParaRPr lang="pt-BR" dirty="0"/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/>
              <a:t>Teste de Carga (</a:t>
            </a:r>
            <a:r>
              <a:rPr lang="pt-BR" sz="2400" i="1" dirty="0"/>
              <a:t>Load</a:t>
            </a:r>
            <a:r>
              <a:rPr lang="pt-BR" sz="2400" dirty="0"/>
              <a:t>), Teste de </a:t>
            </a:r>
            <a:r>
              <a:rPr lang="pt-BR" sz="2400" i="1" dirty="0"/>
              <a:t>Stress...</a:t>
            </a:r>
            <a:r>
              <a:rPr lang="pt-BR" sz="2400" u="sng" dirty="0"/>
              <a:t>entre outros</a:t>
            </a:r>
            <a:r>
              <a:rPr lang="pt-BR" sz="2400" dirty="0"/>
              <a:t>! </a:t>
            </a:r>
          </a:p>
          <a:p>
            <a:pPr marL="1371600" lvl="2" indent="-457200">
              <a:buFont typeface="Courier New,monospace"/>
              <a:buChar char="o"/>
            </a:pPr>
            <a:endParaRPr lang="pt-BR" sz="2400" dirty="0"/>
          </a:p>
          <a:p>
            <a:pPr marL="342900" indent="-34290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6083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459AF63-54A2-45B2-AD30-F16E2BACCE85}"/>
              </a:ext>
            </a:extLst>
          </p:cNvPr>
          <p:cNvSpPr txBox="1">
            <a:spLocks/>
          </p:cNvSpPr>
          <p:nvPr/>
        </p:nvSpPr>
        <p:spPr>
          <a:xfrm>
            <a:off x="0" y="1120905"/>
            <a:ext cx="10962526" cy="4001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pt-BR" sz="2400" b="1" dirty="0"/>
              <a:t>Terminologias Importantes:</a:t>
            </a:r>
          </a:p>
          <a:p>
            <a:pPr marL="1371600" lvl="2" indent="-457200">
              <a:buFont typeface="Courier New,monospace"/>
              <a:buChar char="o"/>
            </a:pPr>
            <a:endParaRPr lang="pt-BR" sz="2400" b="1" dirty="0"/>
          </a:p>
          <a:p>
            <a:pPr marL="342900" indent="-342900"/>
            <a:endParaRPr lang="en-US" sz="2400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54502" y="238872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Tipos</a:t>
            </a:r>
            <a:r>
              <a:rPr lang="en-AU" dirty="0"/>
              <a:t> de Testes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9E75380-C958-4510-9235-62A09398DDCE}"/>
              </a:ext>
            </a:extLst>
          </p:cNvPr>
          <p:cNvSpPr txBox="1">
            <a:spLocks/>
          </p:cNvSpPr>
          <p:nvPr/>
        </p:nvSpPr>
        <p:spPr>
          <a:xfrm>
            <a:off x="468028" y="1735556"/>
            <a:ext cx="10962526" cy="1920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/>
              <a:buChar char="•"/>
            </a:pPr>
            <a:r>
              <a:rPr lang="pt-BR" sz="2000" b="1" dirty="0"/>
              <a:t>Teste Caixa-Preta (</a:t>
            </a:r>
            <a:r>
              <a:rPr lang="pt-BR" sz="2000" b="1" i="1" dirty="0"/>
              <a:t>Black-Box</a:t>
            </a:r>
            <a:r>
              <a:rPr lang="pt-BR" sz="2000" b="1" dirty="0"/>
              <a:t>):</a:t>
            </a:r>
          </a:p>
          <a:p>
            <a:pPr marL="1371600" lvl="2" indent="-457200">
              <a:buFont typeface="Courier New"/>
              <a:buChar char="o"/>
            </a:pPr>
            <a:r>
              <a:rPr lang="pt-BR" dirty="0"/>
              <a:t>O testador não conhece a implementação/</a:t>
            </a:r>
            <a:r>
              <a:rPr lang="pt-BR" i="1" dirty="0"/>
              <a:t>design</a:t>
            </a:r>
            <a:r>
              <a:rPr lang="pt-BR" dirty="0"/>
              <a:t>/estrutura do item</a:t>
            </a:r>
          </a:p>
          <a:p>
            <a:pPr marL="1371600" lvl="2" indent="-457200">
              <a:buFont typeface="Courier New"/>
              <a:buChar char="o"/>
            </a:pPr>
            <a:r>
              <a:rPr lang="pt-BR" dirty="0"/>
              <a:t>Testes de alto nível (</a:t>
            </a:r>
            <a:r>
              <a:rPr lang="pt-BR" i="1" dirty="0"/>
              <a:t>User Acceptance</a:t>
            </a:r>
            <a:r>
              <a:rPr lang="pt-BR" dirty="0"/>
              <a:t>, i.e.)</a:t>
            </a:r>
          </a:p>
          <a:p>
            <a:pPr marL="1371600" lvl="2" indent="-457200">
              <a:buFont typeface="Courier New"/>
              <a:buChar char="o"/>
            </a:pPr>
            <a:r>
              <a:rPr lang="pt-BR" dirty="0"/>
              <a:t>Não é necessário conhecimento em programação ou implementação</a:t>
            </a:r>
          </a:p>
          <a:p>
            <a:pPr marL="1371600" lvl="2" indent="-457200">
              <a:buFont typeface="Courier New"/>
              <a:buChar char="o"/>
            </a:pPr>
            <a:r>
              <a:rPr lang="pt-BR" i="1" dirty="0"/>
              <a:t>Test Cases </a:t>
            </a:r>
            <a:r>
              <a:rPr lang="pt-BR" dirty="0"/>
              <a:t>baseados em especificações de requisitos</a:t>
            </a:r>
          </a:p>
          <a:p>
            <a:pPr marL="1371600" lvl="2" indent="-457200">
              <a:buFont typeface="Courier New,monospace"/>
              <a:buChar char="o"/>
            </a:pPr>
            <a:endParaRPr lang="pt-BR" sz="2400" dirty="0"/>
          </a:p>
          <a:p>
            <a:pPr marL="342900" indent="-342900"/>
            <a:endParaRPr lang="en-US" sz="24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B2E35AD-548E-4C34-8D81-277E228E8B22}"/>
              </a:ext>
            </a:extLst>
          </p:cNvPr>
          <p:cNvSpPr txBox="1">
            <a:spLocks/>
          </p:cNvSpPr>
          <p:nvPr/>
        </p:nvSpPr>
        <p:spPr>
          <a:xfrm>
            <a:off x="468028" y="3655698"/>
            <a:ext cx="10962526" cy="1933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/>
              <a:buChar char="•"/>
            </a:pPr>
            <a:r>
              <a:rPr lang="pt-BR" sz="2000" b="1" dirty="0"/>
              <a:t>Teste Caixa-Branca (</a:t>
            </a:r>
            <a:r>
              <a:rPr lang="pt-BR" sz="2000" b="1" i="1" dirty="0"/>
              <a:t>White-Box</a:t>
            </a:r>
            <a:r>
              <a:rPr lang="pt-BR" sz="2000" b="1" dirty="0"/>
              <a:t>):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dirty="0"/>
              <a:t>O testador conhece a implementação/design/estrutura do item</a:t>
            </a:r>
            <a:endParaRPr lang="en-US" dirty="0"/>
          </a:p>
          <a:p>
            <a:pPr marL="1371600" lvl="2" indent="-457200">
              <a:buFont typeface="Courier New,monospace"/>
              <a:buChar char="o"/>
            </a:pPr>
            <a:r>
              <a:rPr lang="pt-BR" dirty="0"/>
              <a:t>Testes de baixo nível (</a:t>
            </a:r>
            <a:r>
              <a:rPr lang="pt-BR" i="1" dirty="0"/>
              <a:t>Unit or Integration</a:t>
            </a:r>
            <a:r>
              <a:rPr lang="pt-BR" dirty="0"/>
              <a:t>, i.e.)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dirty="0"/>
              <a:t>Mandatório ter conhecimento em programação ou implementação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i="1" dirty="0"/>
              <a:t>Test Cases </a:t>
            </a:r>
            <a:r>
              <a:rPr lang="pt-BR" dirty="0"/>
              <a:t>baseados em detalhes do </a:t>
            </a:r>
            <a:r>
              <a:rPr lang="pt-BR" i="1" dirty="0"/>
              <a:t>design</a:t>
            </a:r>
          </a:p>
          <a:p>
            <a:pPr marL="342900" indent="-34290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987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54502" y="238872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Tipos</a:t>
            </a:r>
            <a:r>
              <a:rPr lang="en-AU" dirty="0"/>
              <a:t> de Testes</a:t>
            </a:r>
          </a:p>
        </p:txBody>
      </p:sp>
      <p:pic>
        <p:nvPicPr>
          <p:cNvPr id="7" name="Imagem 7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79F1C1D6-1A92-4FE3-B6E9-81E0A989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01" y="1039285"/>
            <a:ext cx="10330198" cy="49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518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93134" y="2993110"/>
            <a:ext cx="10782000" cy="2447731"/>
          </a:xfrm>
        </p:spPr>
        <p:txBody>
          <a:bodyPr/>
          <a:lstStyle/>
          <a:p>
            <a:r>
              <a:rPr lang="en-AU" i="1" dirty="0"/>
              <a:t>Test Doubles</a:t>
            </a:r>
          </a:p>
        </p:txBody>
      </p:sp>
    </p:spTree>
    <p:extLst>
      <p:ext uri="{BB962C8B-B14F-4D97-AF65-F5344CB8AC3E}">
        <p14:creationId xmlns:p14="http://schemas.microsoft.com/office/powerpoint/2010/main" val="432445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256" y="1516878"/>
            <a:ext cx="11449944" cy="4454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400" b="1" dirty="0">
                <a:latin typeface="+mn-lt"/>
                <a:ea typeface="+mn-ea"/>
                <a:cs typeface="+mn-cs"/>
              </a:rPr>
              <a:t>Testes de unidade são </a:t>
            </a:r>
            <a:r>
              <a:rPr lang="pt-BR" sz="2400" b="1" u="sng" dirty="0">
                <a:latin typeface="+mn-lt"/>
                <a:ea typeface="+mn-ea"/>
                <a:cs typeface="+mn-cs"/>
              </a:rPr>
              <a:t>isolados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i="1" dirty="0"/>
              <a:t>Test Doubles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1F98D94-A062-42FB-A7D3-830B314545B9}"/>
              </a:ext>
            </a:extLst>
          </p:cNvPr>
          <p:cNvSpPr txBox="1">
            <a:spLocks/>
          </p:cNvSpPr>
          <p:nvPr/>
        </p:nvSpPr>
        <p:spPr>
          <a:xfrm>
            <a:off x="534256" y="2160810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800" b="1" dirty="0">
                <a:latin typeface="Akrobat Black"/>
                <a:cs typeface="Calibri"/>
              </a:rPr>
              <a:t>Usar uma </a:t>
            </a:r>
            <a:r>
              <a:rPr lang="pt-BR" sz="2800" b="1" u="sng" dirty="0">
                <a:latin typeface="Akrobat Black"/>
                <a:cs typeface="Calibri"/>
              </a:rPr>
              <a:t>dependência real</a:t>
            </a:r>
            <a:r>
              <a:rPr lang="pt-BR" sz="2800" b="1" dirty="0">
                <a:latin typeface="Akrobat Black"/>
                <a:cs typeface="Calibri"/>
              </a:rPr>
              <a:t> pode causar falha em um teste de unidade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DC26A52-EB24-4BF3-B9E8-658301053AAD}"/>
              </a:ext>
            </a:extLst>
          </p:cNvPr>
          <p:cNvSpPr txBox="1">
            <a:spLocks/>
          </p:cNvSpPr>
          <p:nvPr/>
        </p:nvSpPr>
        <p:spPr>
          <a:xfrm>
            <a:off x="534256" y="2804638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800" b="1" dirty="0">
                <a:latin typeface="Akrobat Black"/>
                <a:cs typeface="Calibri"/>
              </a:rPr>
              <a:t>Nenhuma dependência pode ser utilizada, é necessário </a:t>
            </a:r>
            <a:r>
              <a:rPr lang="pt-BR" sz="2800" b="1" u="sng" dirty="0">
                <a:latin typeface="Akrobat Black"/>
                <a:cs typeface="Calibri"/>
              </a:rPr>
              <a:t>simular</a:t>
            </a:r>
            <a:r>
              <a:rPr lang="pt-BR" sz="2800" b="1" dirty="0">
                <a:latin typeface="Akrobat Black"/>
                <a:cs typeface="Calibri"/>
              </a:rPr>
              <a:t> 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DCF9655-6F31-4221-8053-3B62A7FADE62}"/>
              </a:ext>
            </a:extLst>
          </p:cNvPr>
          <p:cNvSpPr txBox="1">
            <a:spLocks/>
          </p:cNvSpPr>
          <p:nvPr/>
        </p:nvSpPr>
        <p:spPr>
          <a:xfrm>
            <a:off x="534256" y="3448466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800" b="1" dirty="0">
                <a:latin typeface="Akrobat Black"/>
                <a:cs typeface="Calibri"/>
              </a:rPr>
              <a:t>Dependências devem ser testadas por seus próprios testes de unidade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1C8486B-AC7C-4797-BBA1-B7A6A5DA3FFB}"/>
              </a:ext>
            </a:extLst>
          </p:cNvPr>
          <p:cNvSpPr txBox="1">
            <a:spLocks/>
          </p:cNvSpPr>
          <p:nvPr/>
        </p:nvSpPr>
        <p:spPr>
          <a:xfrm>
            <a:off x="534256" y="4157273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buFont typeface="Arial"/>
              <a:buChar char="•"/>
            </a:pPr>
            <a:r>
              <a:rPr lang="pt-BR" sz="2800" b="1" dirty="0">
                <a:latin typeface="Akrobat Black"/>
                <a:cs typeface="Calibri"/>
              </a:rPr>
              <a:t>Para simulação de uma dependência usamos “dublês” (</a:t>
            </a:r>
            <a:r>
              <a:rPr lang="pt-BR" sz="2800" b="1" i="1" dirty="0">
                <a:latin typeface="Akrobat Black"/>
                <a:cs typeface="Calibri"/>
              </a:rPr>
              <a:t>Test Doubles)</a:t>
            </a:r>
            <a:endParaRPr lang="pt-BR" sz="2800" b="1" i="1" u="sng" dirty="0">
              <a:latin typeface="Akrobat Blac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125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2077" y="1547701"/>
            <a:ext cx="11449944" cy="4454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b="1" i="1" dirty="0">
                <a:latin typeface="Akrobat Black"/>
                <a:cs typeface="Calibri"/>
              </a:rPr>
              <a:t>Mock:</a:t>
            </a:r>
            <a:endParaRPr lang="pt-BR" sz="2800" b="1" i="1" u="sng" dirty="0">
              <a:latin typeface="Akrobat Black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Akrobat Black"/>
                <a:cs typeface="Calibri"/>
              </a:rPr>
              <a:t>Objeto pré-programado e configurável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Akrobat Black"/>
                <a:cs typeface="Calibri"/>
              </a:rPr>
              <a:t>Substitui o real, verifica fluxos, chamadas e testa exceções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Akrobat Black"/>
                <a:cs typeface="Calibri"/>
              </a:rPr>
              <a:t>Um </a:t>
            </a:r>
            <a:r>
              <a:rPr lang="pt-BR" sz="2000" b="1" i="1" dirty="0">
                <a:latin typeface="Akrobat Black"/>
                <a:cs typeface="Calibri"/>
              </a:rPr>
              <a:t>Mock </a:t>
            </a:r>
            <a:r>
              <a:rPr lang="pt-BR" sz="2000" b="1" dirty="0">
                <a:latin typeface="Akrobat Black"/>
                <a:cs typeface="Calibri"/>
              </a:rPr>
              <a:t>é criado utilizando </a:t>
            </a:r>
            <a:r>
              <a:rPr lang="pt-BR" sz="2000" b="1" i="1" dirty="0">
                <a:latin typeface="Akrobat Black"/>
                <a:cs typeface="Calibri"/>
              </a:rPr>
              <a:t>frameworks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i="1" dirty="0"/>
              <a:t>Test Doubles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DC26A52-EB24-4BF3-B9E8-658301053AAD}"/>
              </a:ext>
            </a:extLst>
          </p:cNvPr>
          <p:cNvSpPr txBox="1">
            <a:spLocks/>
          </p:cNvSpPr>
          <p:nvPr/>
        </p:nvSpPr>
        <p:spPr>
          <a:xfrm>
            <a:off x="1202077" y="3042590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800" b="1" i="1" dirty="0">
                <a:latin typeface="Akrobat Black"/>
                <a:cs typeface="Calibri"/>
              </a:rPr>
              <a:t>Stub</a:t>
            </a:r>
            <a:r>
              <a:rPr lang="pt-BR" sz="2800" b="1" dirty="0">
                <a:latin typeface="Akrobat Black"/>
                <a:cs typeface="Calibri"/>
              </a:rPr>
              <a:t>:</a:t>
            </a:r>
            <a:endParaRPr lang="pt-BR" dirty="0"/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Akrobat Black"/>
                <a:cs typeface="Calibri"/>
              </a:rPr>
              <a:t>Objeto customizado da mesma hierarquia (</a:t>
            </a:r>
            <a:r>
              <a:rPr lang="pt-BR" sz="2000" b="1" i="1" dirty="0">
                <a:latin typeface="Akrobat Black"/>
                <a:cs typeface="Calibri"/>
              </a:rPr>
              <a:t>feature</a:t>
            </a:r>
            <a:r>
              <a:rPr lang="pt-BR" sz="2000" b="1" dirty="0">
                <a:latin typeface="Akrobat Black"/>
                <a:cs typeface="Calibri"/>
              </a:rPr>
              <a:t> virtual ou abstrata)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Akrobat Black"/>
                <a:cs typeface="Calibri"/>
              </a:rPr>
              <a:t>Substitui o real, mas só trabalha com os resultados pré configurados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Akrobat Black"/>
                <a:cs typeface="Calibri"/>
              </a:rPr>
              <a:t>Um </a:t>
            </a:r>
            <a:r>
              <a:rPr lang="pt-BR" sz="2000" b="1" i="1" dirty="0">
                <a:latin typeface="Akrobat Black"/>
                <a:cs typeface="Calibri"/>
              </a:rPr>
              <a:t>Stub </a:t>
            </a:r>
            <a:r>
              <a:rPr lang="pt-BR" sz="2000" b="1" dirty="0">
                <a:latin typeface="Akrobat Black"/>
                <a:cs typeface="Calibri"/>
              </a:rPr>
              <a:t>pode criado pelo próprio desenvolvedor ou utilizando </a:t>
            </a:r>
            <a:r>
              <a:rPr lang="pt-BR" sz="2000" b="1" i="1" dirty="0">
                <a:latin typeface="Akrobat Black"/>
                <a:cs typeface="Calibri"/>
              </a:rPr>
              <a:t>frameworks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1C8486B-AC7C-4797-BBA1-B7A6A5DA3FFB}"/>
              </a:ext>
            </a:extLst>
          </p:cNvPr>
          <p:cNvSpPr txBox="1">
            <a:spLocks/>
          </p:cNvSpPr>
          <p:nvPr/>
        </p:nvSpPr>
        <p:spPr>
          <a:xfrm>
            <a:off x="1202077" y="4617249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800" b="1" i="1" dirty="0">
                <a:latin typeface="Akrobat Black"/>
                <a:cs typeface="Calibri"/>
              </a:rPr>
              <a:t>Fake (Shim)</a:t>
            </a:r>
            <a:r>
              <a:rPr lang="pt-BR" sz="2800" b="1" dirty="0">
                <a:latin typeface="Akrobat Black"/>
                <a:cs typeface="Calibri"/>
              </a:rPr>
              <a:t>: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Akrobat Black"/>
                <a:cs typeface="Calibri"/>
              </a:rPr>
              <a:t>Substituição do código compilado em tempo de execução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Akrobat Black"/>
                <a:cs typeface="Calibri"/>
              </a:rPr>
              <a:t>Usado para </a:t>
            </a:r>
            <a:r>
              <a:rPr lang="pt-BR" sz="2000" b="1" i="1" dirty="0">
                <a:latin typeface="Akrobat Black"/>
                <a:cs typeface="Calibri"/>
              </a:rPr>
              <a:t>features</a:t>
            </a:r>
            <a:r>
              <a:rPr lang="pt-BR" sz="2000" b="1" dirty="0">
                <a:latin typeface="Akrobat Black"/>
                <a:cs typeface="Calibri"/>
              </a:rPr>
              <a:t> não abstratas ou virtuais (</a:t>
            </a:r>
            <a:r>
              <a:rPr lang="pt-BR" sz="2000" b="1" i="1" dirty="0">
                <a:latin typeface="Akrobat Black"/>
                <a:cs typeface="Calibri"/>
              </a:rPr>
              <a:t>System</a:t>
            </a:r>
            <a:r>
              <a:rPr lang="pt-BR" sz="2000" b="1" dirty="0">
                <a:latin typeface="Akrobat Black"/>
                <a:cs typeface="Calibri"/>
              </a:rPr>
              <a:t>.</a:t>
            </a:r>
            <a:r>
              <a:rPr lang="pt-BR" sz="2000" b="1" i="1" dirty="0">
                <a:latin typeface="Akrobat Black"/>
                <a:cs typeface="Calibri"/>
              </a:rPr>
              <a:t>DateTime</a:t>
            </a:r>
            <a:r>
              <a:rPr lang="pt-BR" sz="2000" b="1" dirty="0">
                <a:latin typeface="Akrobat Black"/>
                <a:cs typeface="Calibri"/>
              </a:rPr>
              <a:t>, por exemplo)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FFF964C0-A75E-49BB-BC3F-BF7CA07811C8}"/>
              </a:ext>
            </a:extLst>
          </p:cNvPr>
          <p:cNvSpPr txBox="1">
            <a:spLocks/>
          </p:cNvSpPr>
          <p:nvPr/>
        </p:nvSpPr>
        <p:spPr>
          <a:xfrm>
            <a:off x="690686" y="1028224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>
                <a:latin typeface="Akrobat Black"/>
                <a:cs typeface="Calibri"/>
              </a:rPr>
              <a:t>Principais:</a:t>
            </a:r>
            <a:endParaRPr lang="pt-BR" sz="2000" b="1" dirty="0">
              <a:latin typeface="Akrobat Blac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757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uiExpand="1" build="p"/>
      <p:bldP spid="8" grpId="0" uiExpand="1" build="p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849" y="2982093"/>
            <a:ext cx="10782000" cy="2447731"/>
          </a:xfrm>
        </p:spPr>
        <p:txBody>
          <a:bodyPr/>
          <a:lstStyle/>
          <a:p>
            <a:r>
              <a:rPr lang="en-AU" dirty="0" err="1"/>
              <a:t>Desenvolvimento</a:t>
            </a:r>
            <a:r>
              <a:rPr lang="en-AU" dirty="0"/>
              <a:t> de testes de </a:t>
            </a:r>
            <a:r>
              <a:rPr lang="en-AU" dirty="0" err="1"/>
              <a:t>unidade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967579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256" y="1548126"/>
            <a:ext cx="11449944" cy="4454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400" b="1" dirty="0">
                <a:latin typeface="Akrobat Black"/>
                <a:cs typeface="Calibri"/>
              </a:rPr>
              <a:t>Criação do projeto de testes: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Akrobat Black"/>
                <a:cs typeface="Calibri"/>
              </a:rPr>
              <a:t>Cada módulo deve ter seu respectivo e exclusivo módulo de testes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Akrobat Black"/>
                <a:cs typeface="Calibri"/>
              </a:rPr>
              <a:t>Referência aos </a:t>
            </a:r>
            <a:r>
              <a:rPr lang="pt-BR" sz="2400" b="1" i="1" dirty="0">
                <a:latin typeface="Akrobat Black"/>
                <a:cs typeface="Calibri"/>
              </a:rPr>
              <a:t>frameworks</a:t>
            </a:r>
            <a:r>
              <a:rPr lang="pt-BR" sz="2400" b="1" dirty="0">
                <a:latin typeface="Akrobat Black"/>
                <a:cs typeface="Calibri"/>
              </a:rPr>
              <a:t> de testes necessários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Desenvolvimento</a:t>
            </a:r>
            <a:r>
              <a:rPr lang="en-AU" dirty="0"/>
              <a:t> de testes de </a:t>
            </a:r>
            <a:r>
              <a:rPr lang="en-AU" dirty="0" err="1"/>
              <a:t>unidade</a:t>
            </a:r>
            <a:endParaRPr lang="en-AU" i="1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DCF9655-6F31-4221-8053-3B62A7FADE62}"/>
              </a:ext>
            </a:extLst>
          </p:cNvPr>
          <p:cNvSpPr txBox="1">
            <a:spLocks/>
          </p:cNvSpPr>
          <p:nvPr/>
        </p:nvSpPr>
        <p:spPr>
          <a:xfrm>
            <a:off x="534256" y="3043340"/>
            <a:ext cx="11449944" cy="23256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400" b="1" dirty="0">
                <a:latin typeface="Akrobat Black"/>
                <a:cs typeface="Calibri"/>
              </a:rPr>
              <a:t>Criação dos módulos de testes:</a:t>
            </a:r>
          </a:p>
          <a:p>
            <a:pPr marL="914400" lvl="2" indent="-45720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pt-BR" sz="2200" b="1" dirty="0">
                <a:latin typeface="Akrobat Black"/>
                <a:cs typeface="Calibri"/>
              </a:rPr>
              <a:t>Cada funcionalidade testada deverá contemplar:</a:t>
            </a:r>
          </a:p>
          <a:p>
            <a:pPr marL="1371600" lvl="4" indent="-45720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pt-BR" sz="2200" b="1" dirty="0">
                <a:latin typeface="Akrobat Black"/>
                <a:cs typeface="Calibri"/>
              </a:rPr>
              <a:t>Sucessos</a:t>
            </a:r>
          </a:p>
          <a:p>
            <a:pPr marL="1371600" lvl="4" indent="-45720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pt-BR" sz="2200" b="1" dirty="0">
                <a:latin typeface="Akrobat Black"/>
                <a:cs typeface="Calibri"/>
              </a:rPr>
              <a:t>Insucessos (caso existam)</a:t>
            </a:r>
          </a:p>
          <a:p>
            <a:pPr marL="1371600" lvl="4" indent="-45720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pt-BR" sz="2200" b="1" dirty="0">
                <a:latin typeface="Akrobat Black"/>
                <a:cs typeface="Calibri"/>
              </a:rPr>
              <a:t>Lançamento de exceções (caso existam)</a:t>
            </a:r>
          </a:p>
        </p:txBody>
      </p:sp>
    </p:spTree>
    <p:extLst>
      <p:ext uri="{BB962C8B-B14F-4D97-AF65-F5344CB8AC3E}">
        <p14:creationId xmlns:p14="http://schemas.microsoft.com/office/powerpoint/2010/main" val="3279260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256" y="1311760"/>
            <a:ext cx="11449944" cy="4454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Criação dos </a:t>
            </a:r>
            <a:r>
              <a:rPr lang="pt-BR" sz="28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 Cases </a:t>
            </a:r>
            <a:r>
              <a:rPr lang="pt-BR" sz="2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(</a:t>
            </a:r>
            <a:r>
              <a:rPr lang="pt-BR" sz="28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 Methods</a:t>
            </a:r>
            <a:r>
              <a:rPr lang="pt-BR" sz="2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):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Desenvolvimento</a:t>
            </a:r>
            <a:r>
              <a:rPr lang="en-AU" dirty="0"/>
              <a:t> de testes de </a:t>
            </a:r>
            <a:r>
              <a:rPr lang="en-AU" dirty="0" err="1"/>
              <a:t>unidade</a:t>
            </a:r>
            <a:endParaRPr lang="en-AU" i="1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66AA1E2-A262-4705-B3D9-B4CCF19F4649}"/>
              </a:ext>
            </a:extLst>
          </p:cNvPr>
          <p:cNvSpPr txBox="1">
            <a:spLocks/>
          </p:cNvSpPr>
          <p:nvPr/>
        </p:nvSpPr>
        <p:spPr>
          <a:xfrm>
            <a:off x="742056" y="2039574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 assinatura do 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 case </a:t>
            </a: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deve se "auto-explicar" para fácil entendimento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27DBB3-8C18-417E-AD48-26535B8028BA}"/>
              </a:ext>
            </a:extLst>
          </p:cNvPr>
          <p:cNvSpPr txBox="1">
            <a:spLocks/>
          </p:cNvSpPr>
          <p:nvPr/>
        </p:nvSpPr>
        <p:spPr>
          <a:xfrm>
            <a:off x="505751" y="2530247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TODAS as dependências devem ter os seus retornos "simulados"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15B241E-1DD3-4DFD-A29A-24FAE7882B13}"/>
              </a:ext>
            </a:extLst>
          </p:cNvPr>
          <p:cNvSpPr txBox="1">
            <a:spLocks/>
          </p:cNvSpPr>
          <p:nvPr/>
        </p:nvSpPr>
        <p:spPr>
          <a:xfrm>
            <a:off x="742056" y="3020920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Se necessário, definir o 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Setup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008AB69-BF3D-40FB-A5EA-821230AE3ACD}"/>
              </a:ext>
            </a:extLst>
          </p:cNvPr>
          <p:cNvSpPr txBox="1">
            <a:spLocks/>
          </p:cNvSpPr>
          <p:nvPr/>
        </p:nvSpPr>
        <p:spPr>
          <a:xfrm>
            <a:off x="742056" y="3511593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Aplicação dos 3 "A's" (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Arrange</a:t>
            </a: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Act</a:t>
            </a: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Assert</a:t>
            </a: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)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2B333C8-41D4-4E37-B298-4A4E96A6B0FD}"/>
              </a:ext>
            </a:extLst>
          </p:cNvPr>
          <p:cNvSpPr txBox="1">
            <a:spLocks/>
          </p:cNvSpPr>
          <p:nvPr/>
        </p:nvSpPr>
        <p:spPr>
          <a:xfrm>
            <a:off x="742056" y="4011974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Testes NÃO podem conter tratamentos de erros (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try...catch</a:t>
            </a: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DBC51C1-7CCA-4068-AC05-AA02E2D02FB1}"/>
              </a:ext>
            </a:extLst>
          </p:cNvPr>
          <p:cNvSpPr txBox="1">
            <a:spLocks/>
          </p:cNvSpPr>
          <p:nvPr/>
        </p:nvSpPr>
        <p:spPr>
          <a:xfrm>
            <a:off x="505751" y="4492939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Refatorar o módulo original, caso não seja possível testar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A6B2E686-9F1B-4DEB-AF6C-98C71280A231}"/>
              </a:ext>
            </a:extLst>
          </p:cNvPr>
          <p:cNvSpPr txBox="1">
            <a:spLocks/>
          </p:cNvSpPr>
          <p:nvPr/>
        </p:nvSpPr>
        <p:spPr>
          <a:xfrm>
            <a:off x="512222" y="4983612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-457200">
              <a:buFont typeface="Wingdings" panose="05000000000000000000" pitchFamily="2" charset="2"/>
              <a:buChar char="ü"/>
            </a:pPr>
            <a:r>
              <a:rPr lang="pt-BR" sz="1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Se uma </a:t>
            </a:r>
            <a:r>
              <a:rPr lang="pt-BR" sz="18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feature</a:t>
            </a:r>
            <a:r>
              <a:rPr lang="pt-BR" sz="1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não pode ser testada, o código deve ser refatorado, não o contrário</a:t>
            </a:r>
          </a:p>
        </p:txBody>
      </p:sp>
    </p:spTree>
    <p:extLst>
      <p:ext uri="{BB962C8B-B14F-4D97-AF65-F5344CB8AC3E}">
        <p14:creationId xmlns:p14="http://schemas.microsoft.com/office/powerpoint/2010/main" val="3628177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B912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58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uiExpand="1" build="p"/>
      <p:bldP spid="6" grpId="0" uiExpand="1" build="p"/>
      <p:bldP spid="8" grpId="0" uiExpand="1" build="p"/>
      <p:bldP spid="9" grpId="0"/>
      <p:bldP spid="9" grpId="1"/>
      <p:bldP spid="10" grpId="0"/>
      <p:bldP spid="10" grpId="1"/>
      <p:bldP spid="11" grpId="0"/>
      <p:bldP spid="12" grpId="0"/>
      <p:bldP spid="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6290" y="1129814"/>
            <a:ext cx="11449944" cy="4454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Os 3 "A's": Um 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 case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, deve ter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Desenvolvimento</a:t>
            </a:r>
            <a:r>
              <a:rPr lang="en-AU" dirty="0"/>
              <a:t> de Testes de </a:t>
            </a:r>
            <a:r>
              <a:rPr lang="en-AU" dirty="0" err="1"/>
              <a:t>unidade</a:t>
            </a:r>
            <a:endParaRPr lang="en-AU" i="1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66AA1E2-A262-4705-B3D9-B4CCF19F4649}"/>
              </a:ext>
            </a:extLst>
          </p:cNvPr>
          <p:cNvSpPr txBox="1">
            <a:spLocks/>
          </p:cNvSpPr>
          <p:nvPr/>
        </p:nvSpPr>
        <p:spPr>
          <a:xfrm>
            <a:off x="957812" y="1575301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1° A -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Arrange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(Arranjo)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Montagem do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 case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Definição de variáveis, instâncias,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setups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de 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mocks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...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2B333C8-41D4-4E37-B298-4A4E96A6B0FD}"/>
              </a:ext>
            </a:extLst>
          </p:cNvPr>
          <p:cNvSpPr txBox="1">
            <a:spLocks/>
          </p:cNvSpPr>
          <p:nvPr/>
        </p:nvSpPr>
        <p:spPr>
          <a:xfrm>
            <a:off x="957812" y="2899929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2° A -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Act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(Atuação)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Execução do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 case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Chamada à funcionalidade a ser testada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DBC51C1-7CCA-4068-AC05-AA02E2D02FB1}"/>
              </a:ext>
            </a:extLst>
          </p:cNvPr>
          <p:cNvSpPr txBox="1">
            <a:spLocks/>
          </p:cNvSpPr>
          <p:nvPr/>
        </p:nvSpPr>
        <p:spPr>
          <a:xfrm>
            <a:off x="957812" y="4224557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,Sans-Serif"/>
              <a:buChar char="•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3° A -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Assert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(Afirmação)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Verificação do resultado do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 case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Comparação entre o resultado obtido e o esperado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2F19C-5995-4088-9878-705EEFD241FD}"/>
              </a:ext>
            </a:extLst>
          </p:cNvPr>
          <p:cNvSpPr txBox="1"/>
          <p:nvPr/>
        </p:nvSpPr>
        <p:spPr>
          <a:xfrm>
            <a:off x="2703588" y="5535779"/>
            <a:ext cx="644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Dica</a:t>
            </a:r>
            <a:r>
              <a:rPr lang="en-US" b="1" dirty="0">
                <a:solidFill>
                  <a:schemeClr val="accent5"/>
                </a:solidFill>
              </a:rPr>
              <a:t>: Sempre </a:t>
            </a:r>
            <a:r>
              <a:rPr lang="en-US" b="1" dirty="0" err="1">
                <a:solidFill>
                  <a:schemeClr val="accent5"/>
                </a:solidFill>
              </a:rPr>
              <a:t>comente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b="1" dirty="0" err="1">
                <a:solidFill>
                  <a:schemeClr val="accent5"/>
                </a:solidFill>
              </a:rPr>
              <a:t>os</a:t>
            </a:r>
            <a:r>
              <a:rPr lang="en-US" b="1" dirty="0">
                <a:solidFill>
                  <a:schemeClr val="accent5"/>
                </a:solidFill>
              </a:rPr>
              <a:t> test cases, </a:t>
            </a:r>
            <a:r>
              <a:rPr lang="en-US" b="1" dirty="0" err="1">
                <a:solidFill>
                  <a:schemeClr val="accent5"/>
                </a:solidFill>
              </a:rPr>
              <a:t>identificando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b="1" dirty="0" err="1">
                <a:solidFill>
                  <a:schemeClr val="accent5"/>
                </a:solidFill>
              </a:rPr>
              <a:t>os</a:t>
            </a:r>
            <a:r>
              <a:rPr lang="en-US" b="1" dirty="0">
                <a:solidFill>
                  <a:schemeClr val="accent5"/>
                </a:solidFill>
              </a:rPr>
              <a:t> 3 A’s</a:t>
            </a:r>
          </a:p>
        </p:txBody>
      </p:sp>
    </p:spTree>
    <p:extLst>
      <p:ext uri="{BB962C8B-B14F-4D97-AF65-F5344CB8AC3E}">
        <p14:creationId xmlns:p14="http://schemas.microsoft.com/office/powerpoint/2010/main" val="2290323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10" grpId="0"/>
      <p:bldP spid="11" grpId="0"/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Info</a:t>
            </a:r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D100E33A-884F-419B-AB39-8E86BECA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75" y="585658"/>
            <a:ext cx="2205038" cy="220503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F5727-E404-4099-8BA7-EF724723C97E}"/>
              </a:ext>
            </a:extLst>
          </p:cNvPr>
          <p:cNvSpPr txBox="1"/>
          <p:nvPr/>
        </p:nvSpPr>
        <p:spPr>
          <a:xfrm>
            <a:off x="7632146" y="390719"/>
            <a:ext cx="354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Samuel Camilo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CE04A-E551-4C3D-9C04-E63EAFDE24B4}"/>
              </a:ext>
            </a:extLst>
          </p:cNvPr>
          <p:cNvSpPr txBox="1"/>
          <p:nvPr/>
        </p:nvSpPr>
        <p:spPr>
          <a:xfrm>
            <a:off x="7632145" y="1037050"/>
            <a:ext cx="44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Manager Solutions Architect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24232-BFC4-44CC-B96E-DDB3408D4EA1}"/>
              </a:ext>
            </a:extLst>
          </p:cNvPr>
          <p:cNvSpPr txBox="1"/>
          <p:nvPr/>
        </p:nvSpPr>
        <p:spPr>
          <a:xfrm>
            <a:off x="7743786" y="1941602"/>
            <a:ext cx="354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samuel.ribas.camilo@avanade.com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E7053-5524-43D2-A4EF-938C9B72E69F}"/>
              </a:ext>
            </a:extLst>
          </p:cNvPr>
          <p:cNvSpPr txBox="1"/>
          <p:nvPr/>
        </p:nvSpPr>
        <p:spPr>
          <a:xfrm>
            <a:off x="7759732" y="2421365"/>
            <a:ext cx="30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linkedin.com/in/samcamilo77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72462E-14A1-4B16-A488-9CB26ABC6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98" y="2411091"/>
            <a:ext cx="371188" cy="369332"/>
          </a:xfrm>
          <a:prstGeom prst="rect">
            <a:avLst/>
          </a:prstGeom>
        </p:spPr>
      </p:pic>
      <p:pic>
        <p:nvPicPr>
          <p:cNvPr id="1028" name="Picture 4" descr="Cute Email Icon Png, Transparent Png - kindpng">
            <a:extLst>
              <a:ext uri="{FF2B5EF4-FFF2-40B4-BE49-F238E27FC236}">
                <a16:creationId xmlns:a16="http://schemas.microsoft.com/office/drawing/2014/main" id="{0DEB08E9-36FC-43A4-BD15-CEE8479C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66" y="1931328"/>
            <a:ext cx="34565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A2E401-EB4C-448D-BC45-82323D02F19E}"/>
              </a:ext>
            </a:extLst>
          </p:cNvPr>
          <p:cNvSpPr txBox="1"/>
          <p:nvPr/>
        </p:nvSpPr>
        <p:spPr>
          <a:xfrm>
            <a:off x="4846959" y="3580650"/>
            <a:ext cx="354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Felipe Augusto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B3464-7C24-410F-AFDB-F98E84C8F089}"/>
              </a:ext>
            </a:extLst>
          </p:cNvPr>
          <p:cNvSpPr txBox="1"/>
          <p:nvPr/>
        </p:nvSpPr>
        <p:spPr>
          <a:xfrm>
            <a:off x="4846960" y="4188639"/>
            <a:ext cx="3540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Solutions Architect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4468D-44A5-4FCD-9F6D-947DF32C5C0A}"/>
              </a:ext>
            </a:extLst>
          </p:cNvPr>
          <p:cNvSpPr txBox="1"/>
          <p:nvPr/>
        </p:nvSpPr>
        <p:spPr>
          <a:xfrm>
            <a:off x="4974547" y="5127365"/>
            <a:ext cx="300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felipe.augusto@avanade.com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1F7800-C5E3-475C-9BB1-8B4891BE305B}"/>
              </a:ext>
            </a:extLst>
          </p:cNvPr>
          <p:cNvSpPr txBox="1"/>
          <p:nvPr/>
        </p:nvSpPr>
        <p:spPr>
          <a:xfrm>
            <a:off x="4974547" y="5572954"/>
            <a:ext cx="292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linkedin.com/in/</a:t>
            </a:r>
            <a:r>
              <a:rPr lang="en-US" dirty="0" err="1">
                <a:solidFill>
                  <a:schemeClr val="accent1"/>
                </a:solidFill>
              </a:rPr>
              <a:t>felipementel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9AF664-8B8C-4E8C-AC0E-377A854F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3" y="5562680"/>
            <a:ext cx="371188" cy="369332"/>
          </a:xfrm>
          <a:prstGeom prst="rect">
            <a:avLst/>
          </a:prstGeom>
        </p:spPr>
      </p:pic>
      <p:pic>
        <p:nvPicPr>
          <p:cNvPr id="19" name="Picture 4" descr="Cute Email Icon Png, Transparent Png - kindpng">
            <a:extLst>
              <a:ext uri="{FF2B5EF4-FFF2-40B4-BE49-F238E27FC236}">
                <a16:creationId xmlns:a16="http://schemas.microsoft.com/office/drawing/2014/main" id="{62109D75-AA7F-4889-A189-78D637D5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81" y="5082917"/>
            <a:ext cx="34565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7FA9F-302D-4C08-B931-67EF2BCED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204" y="4990924"/>
            <a:ext cx="881744" cy="922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CE6FE7-63F9-4AAC-9DB2-823A27588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509" y="1248502"/>
            <a:ext cx="884439" cy="898045"/>
          </a:xfrm>
          <a:prstGeom prst="rect">
            <a:avLst/>
          </a:prstGeom>
        </p:spPr>
      </p:pic>
      <p:pic>
        <p:nvPicPr>
          <p:cNvPr id="23" name="Picture 22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1D128046-95F6-4ABF-BFD8-1FD3FF832A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84" y="3436278"/>
            <a:ext cx="2313164" cy="2551161"/>
          </a:xfrm>
          <a:prstGeom prst="flowChartConnector">
            <a:avLst/>
          </a:prstGeom>
        </p:spPr>
      </p:pic>
      <p:pic>
        <p:nvPicPr>
          <p:cNvPr id="4" name="Picture 2" descr="Microsoft Certified Trainer (MCT) DE GRAÇA até Setembro de 2020! - Dirceu  Resende">
            <a:extLst>
              <a:ext uri="{FF2B5EF4-FFF2-40B4-BE49-F238E27FC236}">
                <a16:creationId xmlns:a16="http://schemas.microsoft.com/office/drawing/2014/main" id="{23BF8432-06A2-45F0-A386-397C8B58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906" y="3689583"/>
            <a:ext cx="998111" cy="99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3" grpId="0"/>
      <p:bldP spid="11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6290" y="1129814"/>
            <a:ext cx="11449944" cy="4454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Alguns Pontos de Atenção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Desenvolvimento</a:t>
            </a:r>
            <a:r>
              <a:rPr lang="en-AU" dirty="0"/>
              <a:t> de testes de </a:t>
            </a:r>
            <a:r>
              <a:rPr lang="en-AU" dirty="0" err="1"/>
              <a:t>unidade</a:t>
            </a:r>
            <a:endParaRPr lang="en-AU" i="1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66AA1E2-A262-4705-B3D9-B4CCF19F4649}"/>
              </a:ext>
            </a:extLst>
          </p:cNvPr>
          <p:cNvSpPr txBox="1">
            <a:spLocks/>
          </p:cNvSpPr>
          <p:nvPr/>
        </p:nvSpPr>
        <p:spPr>
          <a:xfrm>
            <a:off x="957812" y="1575301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SOLID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Responsabilidade Única contribui com a testabilidade</a:t>
            </a:r>
            <a:endParaRPr lang="pt-BR" sz="2400" b="1" i="1" dirty="0">
              <a:latin typeface="Segoe UI Semibold" panose="020B0502040204020203" pitchFamily="34" charset="0"/>
              <a:ea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IoC (Inversão de Controle) contribui com a testabilidade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2B333C8-41D4-4E37-B298-4A4E96A6B0FD}"/>
              </a:ext>
            </a:extLst>
          </p:cNvPr>
          <p:cNvSpPr txBox="1">
            <a:spLocks/>
          </p:cNvSpPr>
          <p:nvPr/>
        </p:nvSpPr>
        <p:spPr>
          <a:xfrm>
            <a:off x="957812" y="2899929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“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static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”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Keyword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Tipos estáticos não são abstratos ou virtuais. </a:t>
            </a:r>
            <a:endParaRPr lang="pt-BR" sz="2400" b="1" i="1" dirty="0">
              <a:latin typeface="Segoe UI Semibold" panose="020B0502040204020203" pitchFamily="34" charset="0"/>
              <a:ea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Por não poderem ser simulados, comprometem o isolamento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DBC51C1-7CCA-4068-AC05-AA02E2D02FB1}"/>
              </a:ext>
            </a:extLst>
          </p:cNvPr>
          <p:cNvSpPr txBox="1">
            <a:spLocks/>
          </p:cNvSpPr>
          <p:nvPr/>
        </p:nvSpPr>
        <p:spPr>
          <a:xfrm>
            <a:off x="957812" y="4224557"/>
            <a:ext cx="11449944" cy="18016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,Sans-Serif"/>
              <a:buChar char="•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Métodos de extensão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Fazem parte de classes estáticas. Não são abstratos ou virtuais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Não pertencem à hierarquia do objeto do teste</a:t>
            </a:r>
            <a:endParaRPr lang="pt-BR" sz="2400" b="1" i="1" dirty="0">
              <a:latin typeface="Segoe UI Semibold" panose="020B0502040204020203" pitchFamily="34" charset="0"/>
              <a:ea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Não podem ser configurados em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setups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de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mocks</a:t>
            </a:r>
          </a:p>
        </p:txBody>
      </p:sp>
    </p:spTree>
    <p:extLst>
      <p:ext uri="{BB962C8B-B14F-4D97-AF65-F5344CB8AC3E}">
        <p14:creationId xmlns:p14="http://schemas.microsoft.com/office/powerpoint/2010/main" val="885173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4898" y="971052"/>
            <a:ext cx="6432909" cy="2040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Alguns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Frameworks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Desenvolvimento</a:t>
            </a:r>
            <a:r>
              <a:rPr lang="en-AU" dirty="0"/>
              <a:t> de testes de </a:t>
            </a:r>
            <a:r>
              <a:rPr lang="en-AU" dirty="0" err="1"/>
              <a:t>unidade</a:t>
            </a:r>
            <a:endParaRPr lang="en-AU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4C8FF-3990-4C92-BAA0-7C3E9157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34" y="1118510"/>
            <a:ext cx="2194623" cy="13052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57C38-399F-4013-BD7D-13D36A083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514" y="1254785"/>
            <a:ext cx="23812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Unit Testing Framework">
            <a:extLst>
              <a:ext uri="{FF2B5EF4-FFF2-40B4-BE49-F238E27FC236}">
                <a16:creationId xmlns:a16="http://schemas.microsoft.com/office/drawing/2014/main" id="{8AD4F768-D1AD-4043-8379-745907B4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113" y="380292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Unit · GitHub">
            <a:extLst>
              <a:ext uri="{FF2B5EF4-FFF2-40B4-BE49-F238E27FC236}">
                <a16:creationId xmlns:a16="http://schemas.microsoft.com/office/drawing/2014/main" id="{56FFFB68-27C2-4E61-BADD-752867A6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352" y="2058316"/>
            <a:ext cx="1628455" cy="16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q · GitHub">
            <a:extLst>
              <a:ext uri="{FF2B5EF4-FFF2-40B4-BE49-F238E27FC236}">
                <a16:creationId xmlns:a16="http://schemas.microsoft.com/office/drawing/2014/main" id="{7BE68F85-9094-4AD4-89E0-3BB09704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452" y="28956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Substitute: A friendly substitute for .NET mocking libraries">
            <a:extLst>
              <a:ext uri="{FF2B5EF4-FFF2-40B4-BE49-F238E27FC236}">
                <a16:creationId xmlns:a16="http://schemas.microsoft.com/office/drawing/2014/main" id="{398C00E9-2167-4202-B042-E967BFAD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130" y="3216872"/>
            <a:ext cx="1628455" cy="16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ckito: melhore o isolamento de testes de unidade no Java">
            <a:extLst>
              <a:ext uri="{FF2B5EF4-FFF2-40B4-BE49-F238E27FC236}">
                <a16:creationId xmlns:a16="http://schemas.microsoft.com/office/drawing/2014/main" id="{3722D29F-ED95-48E0-8DD0-D42766FBE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18" y="4845327"/>
            <a:ext cx="2261491" cy="113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- faker-ruby/faker: A library for generating fake data such as  names, addresses, and phone numbers.">
            <a:extLst>
              <a:ext uri="{FF2B5EF4-FFF2-40B4-BE49-F238E27FC236}">
                <a16:creationId xmlns:a16="http://schemas.microsoft.com/office/drawing/2014/main" id="{6CE4BFEF-6800-4196-8728-FACF82E5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72" y="5244800"/>
            <a:ext cx="2295685" cy="9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asmine Vector Logo - Download Free SVG Icon | Worldvectorlogo">
            <a:extLst>
              <a:ext uri="{FF2B5EF4-FFF2-40B4-BE49-F238E27FC236}">
                <a16:creationId xmlns:a16="http://schemas.microsoft.com/office/drawing/2014/main" id="{48A5E67E-C206-4DCF-A094-38B04492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999" y="5204305"/>
            <a:ext cx="22193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ckage - @bigpicturemedical/medkit-ts">
            <a:extLst>
              <a:ext uri="{FF2B5EF4-FFF2-40B4-BE49-F238E27FC236}">
                <a16:creationId xmlns:a16="http://schemas.microsoft.com/office/drawing/2014/main" id="{D38CDEE6-9E71-4E12-AC7D-24EB234E5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48" y="4007064"/>
            <a:ext cx="2508981" cy="62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aven - JaCoCo code coverage example - Mkyong.com">
            <a:extLst>
              <a:ext uri="{FF2B5EF4-FFF2-40B4-BE49-F238E27FC236}">
                <a16:creationId xmlns:a16="http://schemas.microsoft.com/office/drawing/2014/main" id="{5DF9112E-C1F9-4DA6-B556-A684C486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7" y="1648690"/>
            <a:ext cx="1937214" cy="7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halin De Silva – Medium">
            <a:extLst>
              <a:ext uri="{FF2B5EF4-FFF2-40B4-BE49-F238E27FC236}">
                <a16:creationId xmlns:a16="http://schemas.microsoft.com/office/drawing/2014/main" id="{CABCD118-9388-4B5C-B4F6-F0E2BF3DB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963" y="2700701"/>
            <a:ext cx="2028103" cy="71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894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6290" y="1129814"/>
            <a:ext cx="11449944" cy="4454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Estrutura básica: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Desenvolvimento</a:t>
            </a:r>
            <a:r>
              <a:rPr lang="en-AU" dirty="0"/>
              <a:t> de testes de </a:t>
            </a:r>
            <a:r>
              <a:rPr lang="en-AU" dirty="0" err="1"/>
              <a:t>unidade</a:t>
            </a:r>
            <a:endParaRPr lang="en-AU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B36E5-89E2-418A-8241-2C303DC0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95" y="1129814"/>
            <a:ext cx="4448425" cy="4755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CAA5D-921C-4B30-9D82-FA72EB716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64" y="2112425"/>
            <a:ext cx="4135351" cy="37726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4615C4-9753-4BCF-9E60-87EF272F9040}"/>
              </a:ext>
            </a:extLst>
          </p:cNvPr>
          <p:cNvCxnSpPr>
            <a:cxnSpLocks/>
          </p:cNvCxnSpPr>
          <p:nvPr/>
        </p:nvCxnSpPr>
        <p:spPr>
          <a:xfrm flipH="1">
            <a:off x="3524038" y="1783178"/>
            <a:ext cx="302800" cy="699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4E41A4-7757-4789-844C-BB07CF92B3CB}"/>
              </a:ext>
            </a:extLst>
          </p:cNvPr>
          <p:cNvSpPr txBox="1"/>
          <p:nvPr/>
        </p:nvSpPr>
        <p:spPr>
          <a:xfrm>
            <a:off x="3446981" y="1352557"/>
            <a:ext cx="109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Unidade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94E9A0-3261-4FAD-B041-6D0D1DE50BB4}"/>
              </a:ext>
            </a:extLst>
          </p:cNvPr>
          <p:cNvCxnSpPr>
            <a:cxnSpLocks/>
          </p:cNvCxnSpPr>
          <p:nvPr/>
        </p:nvCxnSpPr>
        <p:spPr>
          <a:xfrm flipH="1" flipV="1">
            <a:off x="2969231" y="3295958"/>
            <a:ext cx="1058239" cy="2890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90F9D6-3E58-4AEB-832E-465C06C51737}"/>
              </a:ext>
            </a:extLst>
          </p:cNvPr>
          <p:cNvSpPr txBox="1"/>
          <p:nvPr/>
        </p:nvSpPr>
        <p:spPr>
          <a:xfrm>
            <a:off x="4084537" y="3400368"/>
            <a:ext cx="9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Feature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5AA33C-13F0-40F1-B026-0B235B195489}"/>
              </a:ext>
            </a:extLst>
          </p:cNvPr>
          <p:cNvCxnSpPr>
            <a:cxnSpLocks/>
          </p:cNvCxnSpPr>
          <p:nvPr/>
        </p:nvCxnSpPr>
        <p:spPr>
          <a:xfrm flipH="1">
            <a:off x="8941982" y="983226"/>
            <a:ext cx="834324" cy="3511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101A83-C3AB-458C-B1C0-EB5536FE150C}"/>
              </a:ext>
            </a:extLst>
          </p:cNvPr>
          <p:cNvSpPr txBox="1"/>
          <p:nvPr/>
        </p:nvSpPr>
        <p:spPr>
          <a:xfrm>
            <a:off x="9776306" y="515709"/>
            <a:ext cx="213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Módulo</a:t>
            </a:r>
            <a:r>
              <a:rPr lang="en-US" b="1" dirty="0">
                <a:solidFill>
                  <a:schemeClr val="tx2"/>
                </a:solidFill>
              </a:rPr>
              <a:t> de Testes da </a:t>
            </a:r>
            <a:r>
              <a:rPr lang="en-US" b="1" dirty="0" err="1">
                <a:solidFill>
                  <a:schemeClr val="tx2"/>
                </a:solidFill>
              </a:rPr>
              <a:t>unidade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F712D8-8D4A-4D71-B362-0775D761F58F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9904288" y="2615100"/>
            <a:ext cx="11294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FB5169-D3D8-497A-8331-A39F09F56828}"/>
              </a:ext>
            </a:extLst>
          </p:cNvPr>
          <p:cNvSpPr txBox="1"/>
          <p:nvPr/>
        </p:nvSpPr>
        <p:spPr>
          <a:xfrm>
            <a:off x="11033720" y="2430434"/>
            <a:ext cx="12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Setup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E9CFA9-5F13-4E1D-B1F1-F3B6BD37B891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10093459" y="3470233"/>
            <a:ext cx="1129432" cy="138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743899-7284-46FB-9D02-FF696D5790C5}"/>
              </a:ext>
            </a:extLst>
          </p:cNvPr>
          <p:cNvSpPr txBox="1"/>
          <p:nvPr/>
        </p:nvSpPr>
        <p:spPr>
          <a:xfrm>
            <a:off x="11222891" y="3285567"/>
            <a:ext cx="78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Test</a:t>
            </a:r>
          </a:p>
          <a:p>
            <a:r>
              <a:rPr lang="en-US" b="1" i="1" dirty="0">
                <a:solidFill>
                  <a:schemeClr val="tx2"/>
                </a:solidFill>
              </a:rPr>
              <a:t>Case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B5BCF2-1E79-4516-863B-B910EEDD9BBA}"/>
              </a:ext>
            </a:extLst>
          </p:cNvPr>
          <p:cNvCxnSpPr>
            <a:cxnSpLocks/>
          </p:cNvCxnSpPr>
          <p:nvPr/>
        </p:nvCxnSpPr>
        <p:spPr>
          <a:xfrm flipH="1">
            <a:off x="8794428" y="1723985"/>
            <a:ext cx="9818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C9ECE7-BD9C-44F4-BFF5-FC8F9D1724B0}"/>
              </a:ext>
            </a:extLst>
          </p:cNvPr>
          <p:cNvSpPr txBox="1"/>
          <p:nvPr/>
        </p:nvSpPr>
        <p:spPr>
          <a:xfrm>
            <a:off x="9851123" y="1401992"/>
            <a:ext cx="112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Objeto</a:t>
            </a:r>
            <a:r>
              <a:rPr lang="en-US" b="1" dirty="0">
                <a:solidFill>
                  <a:schemeClr val="tx2"/>
                </a:solidFill>
              </a:rPr>
              <a:t> do teste</a:t>
            </a:r>
          </a:p>
        </p:txBody>
      </p:sp>
    </p:spTree>
    <p:extLst>
      <p:ext uri="{BB962C8B-B14F-4D97-AF65-F5344CB8AC3E}">
        <p14:creationId xmlns:p14="http://schemas.microsoft.com/office/powerpoint/2010/main" val="2666469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7" grpId="0"/>
      <p:bldP spid="19" grpId="0"/>
      <p:bldP spid="27" grpId="0"/>
      <p:bldP spid="32" grpId="0"/>
      <p:bldP spid="36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6290" y="1129814"/>
            <a:ext cx="11449944" cy="4454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Estrutura básica de um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 Case</a:t>
            </a: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Desenvolvimento</a:t>
            </a:r>
            <a:r>
              <a:rPr lang="en-AU" dirty="0"/>
              <a:t> de testes de </a:t>
            </a:r>
            <a:r>
              <a:rPr lang="en-AU" dirty="0" err="1"/>
              <a:t>unidade</a:t>
            </a:r>
            <a:endParaRPr lang="en-AU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3811A-3F68-449C-A5DF-C5255DC77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1661323"/>
            <a:ext cx="9593014" cy="43725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2B86EF-C462-4F3C-BC1E-A45578525EB9}"/>
              </a:ext>
            </a:extLst>
          </p:cNvPr>
          <p:cNvCxnSpPr>
            <a:cxnSpLocks/>
          </p:cNvCxnSpPr>
          <p:nvPr/>
        </p:nvCxnSpPr>
        <p:spPr>
          <a:xfrm flipH="1">
            <a:off x="2465798" y="1918768"/>
            <a:ext cx="21062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26AC265-AFD3-4E64-8810-E48FAB29D459}"/>
              </a:ext>
            </a:extLst>
          </p:cNvPr>
          <p:cNvSpPr txBox="1"/>
          <p:nvPr/>
        </p:nvSpPr>
        <p:spPr>
          <a:xfrm>
            <a:off x="4652481" y="1720626"/>
            <a:ext cx="313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</a:rPr>
              <a:t>Test Case Annotation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DB6F49-84C0-483F-8349-189399698FB1}"/>
              </a:ext>
            </a:extLst>
          </p:cNvPr>
          <p:cNvCxnSpPr>
            <a:cxnSpLocks/>
          </p:cNvCxnSpPr>
          <p:nvPr/>
        </p:nvCxnSpPr>
        <p:spPr>
          <a:xfrm flipH="1">
            <a:off x="5970998" y="2444358"/>
            <a:ext cx="96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63B6B7-F1FF-4808-81BD-A89F7534505F}"/>
              </a:ext>
            </a:extLst>
          </p:cNvPr>
          <p:cNvSpPr txBox="1"/>
          <p:nvPr/>
        </p:nvSpPr>
        <p:spPr>
          <a:xfrm>
            <a:off x="7018962" y="2259692"/>
            <a:ext cx="313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Assinatura</a:t>
            </a:r>
            <a:r>
              <a:rPr lang="en-US" b="1" dirty="0">
                <a:solidFill>
                  <a:schemeClr val="tx2"/>
                </a:solidFill>
              </a:rPr>
              <a:t> auto </a:t>
            </a:r>
            <a:r>
              <a:rPr lang="en-US" b="1" dirty="0" err="1">
                <a:solidFill>
                  <a:schemeClr val="tx2"/>
                </a:solidFill>
              </a:rPr>
              <a:t>descritiva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866924-176B-46ED-82F8-518390646A7E}"/>
              </a:ext>
            </a:extLst>
          </p:cNvPr>
          <p:cNvCxnSpPr>
            <a:cxnSpLocks/>
          </p:cNvCxnSpPr>
          <p:nvPr/>
        </p:nvCxnSpPr>
        <p:spPr>
          <a:xfrm flipH="1">
            <a:off x="4109663" y="3412059"/>
            <a:ext cx="96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A5202CC-7E52-4BD8-B0BE-0E34D06B15CE}"/>
              </a:ext>
            </a:extLst>
          </p:cNvPr>
          <p:cNvSpPr txBox="1"/>
          <p:nvPr/>
        </p:nvSpPr>
        <p:spPr>
          <a:xfrm>
            <a:off x="5157627" y="3196570"/>
            <a:ext cx="525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Montagem</a:t>
            </a:r>
            <a:r>
              <a:rPr lang="en-US" b="1" dirty="0">
                <a:solidFill>
                  <a:schemeClr val="tx2"/>
                </a:solidFill>
              </a:rPr>
              <a:t> (</a:t>
            </a:r>
            <a:r>
              <a:rPr lang="en-US" b="1" i="1" dirty="0">
                <a:solidFill>
                  <a:schemeClr val="tx2"/>
                </a:solidFill>
              </a:rPr>
              <a:t>arrange</a:t>
            </a:r>
            <a:r>
              <a:rPr lang="en-US" b="1" dirty="0">
                <a:solidFill>
                  <a:schemeClr val="tx2"/>
                </a:solidFill>
              </a:rPr>
              <a:t>) do teste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286D55-588A-4B15-B7BE-A235F0058DEA}"/>
              </a:ext>
            </a:extLst>
          </p:cNvPr>
          <p:cNvCxnSpPr>
            <a:cxnSpLocks/>
          </p:cNvCxnSpPr>
          <p:nvPr/>
        </p:nvCxnSpPr>
        <p:spPr>
          <a:xfrm flipH="1">
            <a:off x="7292939" y="4601761"/>
            <a:ext cx="6798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437F1E1-A3E4-45CB-B602-E64E0083EEE8}"/>
              </a:ext>
            </a:extLst>
          </p:cNvPr>
          <p:cNvSpPr txBox="1"/>
          <p:nvPr/>
        </p:nvSpPr>
        <p:spPr>
          <a:xfrm>
            <a:off x="8018980" y="4385235"/>
            <a:ext cx="525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Execução</a:t>
            </a:r>
            <a:r>
              <a:rPr lang="en-US" b="1" dirty="0">
                <a:solidFill>
                  <a:schemeClr val="tx2"/>
                </a:solidFill>
              </a:rPr>
              <a:t> (</a:t>
            </a:r>
            <a:r>
              <a:rPr lang="en-US" b="1" i="1" dirty="0">
                <a:solidFill>
                  <a:schemeClr val="tx2"/>
                </a:solidFill>
              </a:rPr>
              <a:t>act</a:t>
            </a:r>
            <a:r>
              <a:rPr lang="en-US" b="1" dirty="0">
                <a:solidFill>
                  <a:schemeClr val="tx2"/>
                </a:solidFill>
              </a:rPr>
              <a:t>) do teste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7A9B80-EB5E-41C1-9C4E-629FBBE38963}"/>
              </a:ext>
            </a:extLst>
          </p:cNvPr>
          <p:cNvCxnSpPr>
            <a:cxnSpLocks/>
          </p:cNvCxnSpPr>
          <p:nvPr/>
        </p:nvCxnSpPr>
        <p:spPr>
          <a:xfrm flipH="1">
            <a:off x="5587430" y="5383759"/>
            <a:ext cx="964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BE1365-536B-4AB6-9C3F-EF2582F0BA35}"/>
              </a:ext>
            </a:extLst>
          </p:cNvPr>
          <p:cNvSpPr txBox="1"/>
          <p:nvPr/>
        </p:nvSpPr>
        <p:spPr>
          <a:xfrm>
            <a:off x="6635394" y="5168270"/>
            <a:ext cx="525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2"/>
                </a:solidFill>
              </a:rPr>
              <a:t>Verificação</a:t>
            </a:r>
            <a:r>
              <a:rPr lang="en-US" b="1" dirty="0">
                <a:solidFill>
                  <a:schemeClr val="tx2"/>
                </a:solidFill>
              </a:rPr>
              <a:t> (</a:t>
            </a:r>
            <a:r>
              <a:rPr lang="en-US" b="1" i="1" dirty="0">
                <a:solidFill>
                  <a:schemeClr val="tx2"/>
                </a:solidFill>
              </a:rPr>
              <a:t>assert</a:t>
            </a:r>
            <a:r>
              <a:rPr lang="en-US" b="1" dirty="0">
                <a:solidFill>
                  <a:schemeClr val="tx2"/>
                </a:solidFill>
              </a:rPr>
              <a:t>) do teste</a:t>
            </a:r>
          </a:p>
        </p:txBody>
      </p:sp>
    </p:spTree>
    <p:extLst>
      <p:ext uri="{BB962C8B-B14F-4D97-AF65-F5344CB8AC3E}">
        <p14:creationId xmlns:p14="http://schemas.microsoft.com/office/powerpoint/2010/main" val="20245567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0" grpId="0"/>
      <p:bldP spid="22" grpId="0"/>
      <p:bldP spid="28" grpId="0"/>
      <p:bldP spid="30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849" y="2982093"/>
            <a:ext cx="10782000" cy="2447731"/>
          </a:xfrm>
        </p:spPr>
        <p:txBody>
          <a:bodyPr/>
          <a:lstStyle/>
          <a:p>
            <a:r>
              <a:rPr lang="en-AU" i="1" dirty="0"/>
              <a:t>Code Coverage &amp; Refactoring</a:t>
            </a:r>
          </a:p>
        </p:txBody>
      </p:sp>
    </p:spTree>
    <p:extLst>
      <p:ext uri="{BB962C8B-B14F-4D97-AF65-F5344CB8AC3E}">
        <p14:creationId xmlns:p14="http://schemas.microsoft.com/office/powerpoint/2010/main" val="29725388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i="1" dirty="0"/>
              <a:t>Code Coverage &amp; Refactoring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66AA1E2-A262-4705-B3D9-B4CCF19F4649}"/>
              </a:ext>
            </a:extLst>
          </p:cNvPr>
          <p:cNvSpPr txBox="1">
            <a:spLocks/>
          </p:cNvSpPr>
          <p:nvPr/>
        </p:nvSpPr>
        <p:spPr>
          <a:xfrm>
            <a:off x="534256" y="1236254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pt-BR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Code Coverage </a:t>
            </a:r>
            <a:r>
              <a:rPr lang="pt-BR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(Cobertura do Código)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Determina a proporção do projeto que está coberta por testes de unidade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Quanto maior a cobertura: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Código mais protegido contra 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bugs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Menos erros nos testes subsequentes (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integration</a:t>
            </a: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UAT</a:t>
            </a: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...)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Análise pode ser feita pela 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IDE</a:t>
            </a: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pt-BR" sz="20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plugin</a:t>
            </a: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ou ferramenta</a:t>
            </a:r>
          </a:p>
          <a:p>
            <a:pPr marL="914400" lvl="1" indent="-457200">
              <a:buFont typeface="Courier New"/>
              <a:buChar char="o"/>
            </a:pPr>
            <a:endParaRPr lang="pt-BR" sz="2400" b="1" dirty="0">
              <a:latin typeface="Segoe UI Semibold" panose="020B0502040204020203" pitchFamily="34" charset="0"/>
              <a:ea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ECB39C9-257D-4960-B0BE-0FEEFD9014A5}"/>
              </a:ext>
            </a:extLst>
          </p:cNvPr>
          <p:cNvSpPr txBox="1">
            <a:spLocks/>
          </p:cNvSpPr>
          <p:nvPr/>
        </p:nvSpPr>
        <p:spPr>
          <a:xfrm>
            <a:off x="534256" y="3429000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Refactoring</a:t>
            </a:r>
            <a:r>
              <a:rPr lang="pt-BR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(Refatoração)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Reescrita do código sem alteração da funcionalidade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Melhoria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O código muda para ser testável, nunca o contrário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Todos os códigos devem ser "testáveis"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Remoção de códigos não utilizados que reduzem a cobertura de testes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0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Adoção de paradigmas que melhoram a "testabilidade"</a:t>
            </a:r>
          </a:p>
          <a:p>
            <a:pPr marL="914400" lvl="1" indent="-457200">
              <a:buFont typeface="Courier New"/>
              <a:buChar char="o"/>
            </a:pPr>
            <a:endParaRPr lang="pt-BR" sz="2400" b="1" dirty="0">
              <a:latin typeface="Segoe UI Semibold" panose="020B0502040204020203" pitchFamily="34" charset="0"/>
              <a:ea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28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i="1" dirty="0"/>
              <a:t>Code Coverage &amp;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D2D66-1527-45EB-A6CA-730A0549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15" y="1759689"/>
            <a:ext cx="5166941" cy="2386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7373F-B53C-4396-8B0F-30F2840A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240" y="1759689"/>
            <a:ext cx="5479158" cy="4279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CD063E-74F2-4AA5-B839-E5107554666C}"/>
              </a:ext>
            </a:extLst>
          </p:cNvPr>
          <p:cNvSpPr txBox="1"/>
          <p:nvPr/>
        </p:nvSpPr>
        <p:spPr>
          <a:xfrm>
            <a:off x="625115" y="1148316"/>
            <a:ext cx="1196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Antes</a:t>
            </a:r>
            <a:r>
              <a:rPr lang="en-US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9785C-9BF3-47B8-9AF6-175717B40C53}"/>
              </a:ext>
            </a:extLst>
          </p:cNvPr>
          <p:cNvSpPr txBox="1"/>
          <p:nvPr/>
        </p:nvSpPr>
        <p:spPr>
          <a:xfrm>
            <a:off x="6170431" y="1148316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Depois</a:t>
            </a:r>
            <a:r>
              <a:rPr lang="en-US" dirty="0"/>
              <a:t>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83B558-103C-4021-9925-E462C1D9AAAE}"/>
              </a:ext>
            </a:extLst>
          </p:cNvPr>
          <p:cNvCxnSpPr>
            <a:cxnSpLocks/>
          </p:cNvCxnSpPr>
          <p:nvPr/>
        </p:nvCxnSpPr>
        <p:spPr>
          <a:xfrm flipV="1">
            <a:off x="2685538" y="3640362"/>
            <a:ext cx="0" cy="1011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15CBE7-6090-4B57-B421-A95F7B7D741E}"/>
              </a:ext>
            </a:extLst>
          </p:cNvPr>
          <p:cNvSpPr txBox="1"/>
          <p:nvPr/>
        </p:nvSpPr>
        <p:spPr>
          <a:xfrm>
            <a:off x="1416521" y="4778313"/>
            <a:ext cx="2879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Código sucinto, porém a    dependência externa não pode ser simulada.</a:t>
            </a:r>
          </a:p>
          <a:p>
            <a:r>
              <a:rPr lang="pt-BR" b="1" dirty="0">
                <a:solidFill>
                  <a:schemeClr val="tx2"/>
                </a:solidFill>
              </a:rPr>
              <a:t>Impossível implementar o teste de unidade.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A0C8C-CCAD-43CD-917B-F65BEA02800C}"/>
              </a:ext>
            </a:extLst>
          </p:cNvPr>
          <p:cNvCxnSpPr>
            <a:cxnSpLocks/>
          </p:cNvCxnSpPr>
          <p:nvPr/>
        </p:nvCxnSpPr>
        <p:spPr>
          <a:xfrm flipH="1">
            <a:off x="8633637" y="1666352"/>
            <a:ext cx="1198669" cy="1023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0C5FAB-657B-4B90-8336-43DFF2B0C105}"/>
              </a:ext>
            </a:extLst>
          </p:cNvPr>
          <p:cNvSpPr txBox="1"/>
          <p:nvPr/>
        </p:nvSpPr>
        <p:spPr>
          <a:xfrm>
            <a:off x="9036903" y="654869"/>
            <a:ext cx="2879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 </a:t>
            </a:r>
            <a:r>
              <a:rPr lang="en-US" b="1" dirty="0" err="1">
                <a:solidFill>
                  <a:schemeClr val="tx2"/>
                </a:solidFill>
              </a:rPr>
              <a:t>injeção</a:t>
            </a:r>
            <a:r>
              <a:rPr lang="en-US" b="1" dirty="0">
                <a:solidFill>
                  <a:schemeClr val="tx2"/>
                </a:solidFill>
              </a:rPr>
              <a:t> de </a:t>
            </a:r>
            <a:r>
              <a:rPr lang="en-US" b="1" dirty="0" err="1">
                <a:solidFill>
                  <a:schemeClr val="tx2"/>
                </a:solidFill>
              </a:rPr>
              <a:t>dependência</a:t>
            </a:r>
            <a:r>
              <a:rPr lang="en-US" b="1" dirty="0">
                <a:solidFill>
                  <a:schemeClr val="tx2"/>
                </a:solidFill>
              </a:rPr>
              <a:t>, é </a:t>
            </a:r>
            <a:r>
              <a:rPr lang="en-US" b="1" dirty="0" err="1">
                <a:solidFill>
                  <a:schemeClr val="tx2"/>
                </a:solidFill>
              </a:rPr>
              <a:t>possível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simular</a:t>
            </a:r>
            <a:r>
              <a:rPr lang="en-US" b="1" dirty="0">
                <a:solidFill>
                  <a:schemeClr val="tx2"/>
                </a:solidFill>
              </a:rPr>
              <a:t> a </a:t>
            </a:r>
            <a:r>
              <a:rPr lang="en-US" b="1" dirty="0" err="1">
                <a:solidFill>
                  <a:schemeClr val="tx2"/>
                </a:solidFill>
              </a:rPr>
              <a:t>dependência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794419-DF16-4BEA-A731-007F5F1D1209}"/>
              </a:ext>
            </a:extLst>
          </p:cNvPr>
          <p:cNvCxnSpPr>
            <a:cxnSpLocks/>
          </p:cNvCxnSpPr>
          <p:nvPr/>
        </p:nvCxnSpPr>
        <p:spPr>
          <a:xfrm flipH="1">
            <a:off x="9346396" y="1724708"/>
            <a:ext cx="1130020" cy="1826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6E39C1-5240-429E-A2FD-93CCC831B2E2}"/>
              </a:ext>
            </a:extLst>
          </p:cNvPr>
          <p:cNvCxnSpPr>
            <a:cxnSpLocks/>
          </p:cNvCxnSpPr>
          <p:nvPr/>
        </p:nvCxnSpPr>
        <p:spPr>
          <a:xfrm flipH="1">
            <a:off x="8934819" y="4167964"/>
            <a:ext cx="1166111" cy="4543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8DA4CFD-1C64-45CF-8272-48255AA39DC0}"/>
              </a:ext>
            </a:extLst>
          </p:cNvPr>
          <p:cNvSpPr txBox="1"/>
          <p:nvPr/>
        </p:nvSpPr>
        <p:spPr>
          <a:xfrm>
            <a:off x="10238086" y="3551274"/>
            <a:ext cx="135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Teste de </a:t>
            </a:r>
            <a:r>
              <a:rPr lang="en-US" b="1" dirty="0" err="1">
                <a:solidFill>
                  <a:schemeClr val="tx2"/>
                </a:solidFill>
              </a:rPr>
              <a:t>unidade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 err="1">
                <a:solidFill>
                  <a:schemeClr val="tx2"/>
                </a:solidFill>
              </a:rPr>
              <a:t>possível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81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6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i="1" dirty="0"/>
              <a:t>Code Coverage &amp; Refactoring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66AA1E2-A262-4705-B3D9-B4CCF19F4649}"/>
              </a:ext>
            </a:extLst>
          </p:cNvPr>
          <p:cNvSpPr txBox="1">
            <a:spLocks/>
          </p:cNvSpPr>
          <p:nvPr/>
        </p:nvSpPr>
        <p:spPr>
          <a:xfrm>
            <a:off x="534256" y="1082142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Sonarqube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Inspeção contínua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Quality Gate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Análise estática de código: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Detecção de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bugs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pt-BR" sz="2400" b="1" i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Code Smells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Vulnerabilidades</a:t>
            </a:r>
          </a:p>
          <a:p>
            <a:pPr marL="914400" lvl="1" indent="-457200">
              <a:buFont typeface="Courier New"/>
              <a:buChar char="o"/>
            </a:pPr>
            <a:r>
              <a:rPr lang="pt-BR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Relatórios: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Duplicidade de código e padrões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pt-BR" sz="2200" b="1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Testes de unidade </a:t>
            </a:r>
            <a:r>
              <a:rPr lang="pt-BR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e cobertura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Complexidade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Bugs</a:t>
            </a:r>
          </a:p>
          <a:p>
            <a:pPr marL="914400" lvl="1" indent="-457200">
              <a:buFont typeface="Courier New"/>
              <a:buChar char="o"/>
            </a:pPr>
            <a:endParaRPr lang="pt-BR" sz="2400" b="1" dirty="0">
              <a:latin typeface="Segoe UI Semibold" panose="020B0502040204020203" pitchFamily="34" charset="0"/>
              <a:ea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2050" name="Picture 2" descr="SonarQube Logos and Usage | SonarQube">
            <a:extLst>
              <a:ext uri="{FF2B5EF4-FFF2-40B4-BE49-F238E27FC236}">
                <a16:creationId xmlns:a16="http://schemas.microsoft.com/office/drawing/2014/main" id="{A34F22F9-4F92-4BA6-92AB-7EA6DB9EE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594" y="2597316"/>
            <a:ext cx="2785367" cy="10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narSource Logos and Usage | SonarSource">
            <a:extLst>
              <a:ext uri="{FF2B5EF4-FFF2-40B4-BE49-F238E27FC236}">
                <a16:creationId xmlns:a16="http://schemas.microsoft.com/office/drawing/2014/main" id="{18A7306B-1C85-467A-AFBC-C027D0624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256" y="1639158"/>
            <a:ext cx="3543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s and Usage | SonarLint">
            <a:extLst>
              <a:ext uri="{FF2B5EF4-FFF2-40B4-BE49-F238E27FC236}">
                <a16:creationId xmlns:a16="http://schemas.microsoft.com/office/drawing/2014/main" id="{C95CD5CC-AF3C-415D-8CB9-3AEACCB1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95" y="3566701"/>
            <a:ext cx="2598407" cy="79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42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i="1" dirty="0"/>
              <a:t>Code Coverage &amp; Refactoring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66AA1E2-A262-4705-B3D9-B4CCF19F4649}"/>
              </a:ext>
            </a:extLst>
          </p:cNvPr>
          <p:cNvSpPr txBox="1">
            <a:spLocks/>
          </p:cNvSpPr>
          <p:nvPr/>
        </p:nvSpPr>
        <p:spPr>
          <a:xfrm>
            <a:off x="534256" y="1082142"/>
            <a:ext cx="11449944" cy="445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Sonarqube</a:t>
            </a:r>
          </a:p>
          <a:p>
            <a:pPr marL="914400" lvl="1" indent="-457200">
              <a:buFont typeface="Courier New"/>
              <a:buChar char="o"/>
            </a:pPr>
            <a:endParaRPr lang="pt-BR" sz="2400" b="1" dirty="0">
              <a:latin typeface="Segoe UI Semibold" panose="020B0502040204020203" pitchFamily="34" charset="0"/>
              <a:ea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074" name="Picture 2" descr="Try Out SonarQube | SonarQube Docs">
            <a:extLst>
              <a:ext uri="{FF2B5EF4-FFF2-40B4-BE49-F238E27FC236}">
                <a16:creationId xmlns:a16="http://schemas.microsoft.com/office/drawing/2014/main" id="{357284CA-6AFF-4869-AE00-BEB5CC1C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646" y="1610177"/>
            <a:ext cx="6746411" cy="416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492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87502" y="1421440"/>
            <a:ext cx="2490878" cy="646971"/>
          </a:xfrm>
        </p:spPr>
        <p:txBody>
          <a:bodyPr/>
          <a:lstStyle/>
          <a:p>
            <a:r>
              <a:rPr lang="en-AU" dirty="0" err="1"/>
              <a:t>Perguntas</a:t>
            </a:r>
            <a:r>
              <a:rPr lang="en-AU" dirty="0"/>
              <a:t>?</a:t>
            </a:r>
          </a:p>
        </p:txBody>
      </p:sp>
      <p:pic>
        <p:nvPicPr>
          <p:cNvPr id="4" name="Imagem 4" descr="Uma imagem contendo texto&#10;&#10;Descrição gerada com alta confiança">
            <a:extLst>
              <a:ext uri="{FF2B5EF4-FFF2-40B4-BE49-F238E27FC236}">
                <a16:creationId xmlns:a16="http://schemas.microsoft.com/office/drawing/2014/main" id="{AA78618B-2A51-425D-A3C8-C8BB9A20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922" y="2259871"/>
            <a:ext cx="2987116" cy="217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15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b="1" dirty="0"/>
              <a:t>Agenda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D9B4C4C-BC94-4D4F-AD92-713889AA2C85}"/>
              </a:ext>
            </a:extLst>
          </p:cNvPr>
          <p:cNvSpPr txBox="1">
            <a:spLocks/>
          </p:cNvSpPr>
          <p:nvPr/>
        </p:nvSpPr>
        <p:spPr>
          <a:xfrm>
            <a:off x="5186354" y="1647489"/>
            <a:ext cx="6905629" cy="52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solidFill>
                  <a:schemeClr val="bg1"/>
                </a:solidFill>
              </a:rPr>
              <a:t>O que é teste de </a:t>
            </a:r>
            <a:r>
              <a:rPr lang="en-AU" b="1" dirty="0" err="1">
                <a:solidFill>
                  <a:schemeClr val="bg1"/>
                </a:solidFill>
              </a:rPr>
              <a:t>unidade</a:t>
            </a:r>
            <a:r>
              <a:rPr lang="en-AU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83818A3-E5F4-47B5-8364-F8D7512BAFE2}"/>
              </a:ext>
            </a:extLst>
          </p:cNvPr>
          <p:cNvSpPr txBox="1">
            <a:spLocks/>
          </p:cNvSpPr>
          <p:nvPr/>
        </p:nvSpPr>
        <p:spPr>
          <a:xfrm>
            <a:off x="5155188" y="2859119"/>
            <a:ext cx="6905629" cy="52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 err="1">
                <a:solidFill>
                  <a:schemeClr val="bg1"/>
                </a:solidFill>
              </a:rPr>
              <a:t>Tipos</a:t>
            </a:r>
            <a:r>
              <a:rPr lang="en-AU" b="1" dirty="0">
                <a:solidFill>
                  <a:schemeClr val="bg1"/>
                </a:solidFill>
              </a:rPr>
              <a:t> de testes 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F126FB71-FF40-432B-A395-8EC62FA4B064}"/>
              </a:ext>
            </a:extLst>
          </p:cNvPr>
          <p:cNvSpPr txBox="1">
            <a:spLocks/>
          </p:cNvSpPr>
          <p:nvPr/>
        </p:nvSpPr>
        <p:spPr>
          <a:xfrm>
            <a:off x="5155187" y="3458980"/>
            <a:ext cx="6905629" cy="52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i="1" dirty="0">
                <a:solidFill>
                  <a:schemeClr val="bg1"/>
                </a:solidFill>
              </a:rPr>
              <a:t>Test Doubles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C915CC3C-189C-4A69-8125-11CB753BDF3E}"/>
              </a:ext>
            </a:extLst>
          </p:cNvPr>
          <p:cNvSpPr txBox="1">
            <a:spLocks/>
          </p:cNvSpPr>
          <p:nvPr/>
        </p:nvSpPr>
        <p:spPr>
          <a:xfrm>
            <a:off x="5186354" y="4058841"/>
            <a:ext cx="6905629" cy="52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 err="1">
                <a:solidFill>
                  <a:schemeClr val="bg1"/>
                </a:solidFill>
              </a:rPr>
              <a:t>Desenvolvimento</a:t>
            </a:r>
            <a:r>
              <a:rPr lang="en-AU" b="1" dirty="0">
                <a:solidFill>
                  <a:schemeClr val="bg1"/>
                </a:solidFill>
              </a:rPr>
              <a:t> de testes de </a:t>
            </a:r>
            <a:r>
              <a:rPr lang="en-AU" b="1" dirty="0" err="1">
                <a:solidFill>
                  <a:schemeClr val="bg1"/>
                </a:solidFill>
              </a:rPr>
              <a:t>unidade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6A32EAA-0A59-4982-BF89-4AF044DF1BED}"/>
              </a:ext>
            </a:extLst>
          </p:cNvPr>
          <p:cNvSpPr txBox="1">
            <a:spLocks/>
          </p:cNvSpPr>
          <p:nvPr/>
        </p:nvSpPr>
        <p:spPr>
          <a:xfrm>
            <a:off x="5162533" y="2229692"/>
            <a:ext cx="6905629" cy="523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solidFill>
                  <a:schemeClr val="bg1"/>
                </a:solidFill>
                <a:latin typeface="Segoe UI Light"/>
                <a:cs typeface="Segoe UI Light"/>
              </a:rPr>
              <a:t>Por que </a:t>
            </a:r>
            <a:r>
              <a:rPr lang="en-AU" b="1" dirty="0" err="1">
                <a:solidFill>
                  <a:schemeClr val="bg1"/>
                </a:solidFill>
                <a:latin typeface="Segoe UI Light"/>
                <a:cs typeface="Segoe UI Light"/>
              </a:rPr>
              <a:t>aplicar</a:t>
            </a:r>
            <a:r>
              <a:rPr lang="en-AU" b="1" dirty="0">
                <a:solidFill>
                  <a:schemeClr val="bg1"/>
                </a:solidFill>
                <a:latin typeface="Segoe UI Light"/>
                <a:cs typeface="Segoe UI Light"/>
              </a:rPr>
              <a:t> testes de </a:t>
            </a:r>
            <a:r>
              <a:rPr lang="en-AU" b="1" dirty="0" err="1">
                <a:solidFill>
                  <a:schemeClr val="bg1"/>
                </a:solidFill>
                <a:latin typeface="Segoe UI Light"/>
                <a:cs typeface="Segoe UI Light"/>
              </a:rPr>
              <a:t>unidade</a:t>
            </a:r>
            <a:r>
              <a:rPr lang="en-AU" b="1" dirty="0">
                <a:solidFill>
                  <a:schemeClr val="bg1"/>
                </a:solidFill>
                <a:latin typeface="Segoe UI Light"/>
                <a:cs typeface="Segoe UI Light"/>
              </a:rPr>
              <a:t>?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AB15CC9-7FE1-4465-B981-03F6D2EC0BC9}"/>
              </a:ext>
            </a:extLst>
          </p:cNvPr>
          <p:cNvSpPr txBox="1">
            <a:spLocks/>
          </p:cNvSpPr>
          <p:nvPr/>
        </p:nvSpPr>
        <p:spPr>
          <a:xfrm>
            <a:off x="5155186" y="5346651"/>
            <a:ext cx="6905629" cy="52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i="1" dirty="0">
                <a:solidFill>
                  <a:schemeClr val="bg1"/>
                </a:solidFill>
              </a:rPr>
              <a:t>Hands On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B7CD400-E30B-4FFD-9CEA-9C3C3DFD1639}"/>
              </a:ext>
            </a:extLst>
          </p:cNvPr>
          <p:cNvSpPr txBox="1">
            <a:spLocks/>
          </p:cNvSpPr>
          <p:nvPr/>
        </p:nvSpPr>
        <p:spPr>
          <a:xfrm>
            <a:off x="5155185" y="4717224"/>
            <a:ext cx="6905629" cy="52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i="1" dirty="0">
                <a:solidFill>
                  <a:schemeClr val="bg1"/>
                </a:solidFill>
              </a:rPr>
              <a:t>Code Coverage &amp; Refactoring</a:t>
            </a:r>
          </a:p>
        </p:txBody>
      </p:sp>
    </p:spTree>
    <p:extLst>
      <p:ext uri="{BB962C8B-B14F-4D97-AF65-F5344CB8AC3E}">
        <p14:creationId xmlns:p14="http://schemas.microsoft.com/office/powerpoint/2010/main" val="1912961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4235" y="249883"/>
            <a:ext cx="2490878" cy="646971"/>
          </a:xfrm>
        </p:spPr>
        <p:txBody>
          <a:bodyPr/>
          <a:lstStyle/>
          <a:p>
            <a:r>
              <a:rPr lang="en-AU" sz="2400" dirty="0"/>
              <a:t>Links </a:t>
            </a:r>
            <a:r>
              <a:rPr lang="en-AU" sz="2400" dirty="0" err="1"/>
              <a:t>Úteis</a:t>
            </a:r>
            <a:endParaRPr lang="en-AU" dirty="0"/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3001B8A0-5507-42D7-8C94-20F99AE44D2D}"/>
              </a:ext>
            </a:extLst>
          </p:cNvPr>
          <p:cNvSpPr txBox="1"/>
          <p:nvPr/>
        </p:nvSpPr>
        <p:spPr>
          <a:xfrm>
            <a:off x="664236" y="896854"/>
            <a:ext cx="10863529" cy="481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   Unit Tests Overview</a:t>
            </a:r>
          </a:p>
          <a:p>
            <a:pPr marL="914400" lvl="1" indent="-457200">
              <a:buFont typeface="Courier New"/>
              <a:buChar char="o"/>
            </a:pPr>
            <a:r>
              <a:rPr lang="pt-BR" sz="1400" dirty="0">
                <a:ea typeface="+mn-lt"/>
                <a:cs typeface="+mn-lt"/>
                <a:hlinkClick r:id="rId2"/>
              </a:rPr>
              <a:t>https://docs.microsoft.com/pt-br/visualstudio/test/unit-test-your-code?view=vs-2019</a:t>
            </a: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pt-BR" sz="1400" dirty="0">
                <a:ea typeface="+mn-lt"/>
                <a:cs typeface="+mn-lt"/>
                <a:hlinkClick r:id="rId3"/>
              </a:rPr>
              <a:t>http://softwaretestingfundamentals.com/unit-testing/</a:t>
            </a: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pt-BR" sz="1400" dirty="0">
                <a:ea typeface="+mn-lt"/>
                <a:cs typeface="+mn-lt"/>
                <a:hlinkClick r:id="rId4"/>
              </a:rPr>
              <a:t>https://en.wikipedia.org/wiki/Unit_testing</a:t>
            </a: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pt-BR" sz="1400" dirty="0">
                <a:ea typeface="+mn-lt"/>
                <a:cs typeface="+mn-lt"/>
                <a:hlinkClick r:id="rId5"/>
              </a:rPr>
              <a:t>https://www.guru99.com/unit-testing-guide.html</a:t>
            </a: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indent="-45720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pt-BR" sz="1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Mocks, Stubs &amp; Shims</a:t>
            </a:r>
          </a:p>
          <a:p>
            <a:pPr marL="914400" lvl="1" indent="-457200">
              <a:buFont typeface="Courier New"/>
              <a:buChar char="o"/>
            </a:pPr>
            <a:r>
              <a:rPr lang="pt-BR" sz="1400" dirty="0">
                <a:solidFill>
                  <a:schemeClr val="tx2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https://hackernoon.com/mocks-stubs-or-shims-f22164422020</a:t>
            </a:r>
            <a:endParaRPr lang="pt-BR" sz="1400" dirty="0">
              <a:solidFill>
                <a:schemeClr val="tx2"/>
              </a:solidFill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r>
              <a:rPr lang="pt-BR" sz="1400" dirty="0">
                <a:ea typeface="+mn-lt"/>
                <a:cs typeface="+mn-lt"/>
                <a:hlinkClick r:id="rId7"/>
              </a:rPr>
              <a:t>https://martinfowler.com/articles/mocksArentStubs.html</a:t>
            </a: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pt-BR" sz="1400" dirty="0">
                <a:ea typeface="+mn-lt"/>
                <a:cs typeface="+mn-lt"/>
                <a:hlinkClick r:id="rId8"/>
              </a:rPr>
              <a:t>https://www.c-sharpcorner.com/UploadFile/dacca2/understand-stub-mock-and-fake-in-unit-testing/</a:t>
            </a:r>
            <a:endParaRPr lang="pt-BR" sz="1400" dirty="0">
              <a:ea typeface="+mn-lt"/>
              <a:cs typeface="+mn-lt"/>
            </a:endParaRPr>
          </a:p>
          <a:p>
            <a:pPr marL="914400" lvl="1" indent="-457200">
              <a:buFont typeface="Courier New"/>
              <a:buChar char="o"/>
            </a:pP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indent="-45720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pt-BR" sz="1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Os 3 "A's" e Boas Práticas</a:t>
            </a:r>
          </a:p>
          <a:p>
            <a:pPr marL="914400" lvl="1" indent="-457200">
              <a:buFont typeface="Courier New,monospace"/>
              <a:buChar char="o"/>
            </a:pPr>
            <a:r>
              <a:rPr lang="pt-BR" sz="1400" dirty="0">
                <a:ea typeface="+mn-lt"/>
                <a:cs typeface="+mn-lt"/>
                <a:hlinkClick r:id="rId9"/>
              </a:rPr>
              <a:t>https://www.c-sharpcorner.com/UploadFile/dacca2/fundamental-of-unit-testing-understand-aaa-in-unit-testing/</a:t>
            </a:r>
            <a:endParaRPr lang="pt-BR" sz="1400" dirty="0">
              <a:ea typeface="+mn-lt"/>
              <a:cs typeface="+mn-lt"/>
            </a:endParaRPr>
          </a:p>
          <a:p>
            <a:pPr marL="914400" lvl="1" indent="-457200">
              <a:buFont typeface="Courier New,monospace"/>
              <a:buChar char="o"/>
            </a:pPr>
            <a:r>
              <a:rPr lang="pt-BR" sz="1400" dirty="0">
                <a:ea typeface="+mn-lt"/>
                <a:cs typeface="+mn-lt"/>
                <a:hlinkClick r:id="rId10"/>
              </a:rPr>
              <a:t>https://docs.microsoft.com/pt-br/dotnet/core/testing/unit-testing-best-practices</a:t>
            </a: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marL="914400" lvl="1" indent="-457200">
              <a:buFont typeface="Courier New,monospace"/>
              <a:buChar char="o"/>
            </a:pP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marL="285750" indent="-457200">
              <a:buFont typeface="Arial,Sans-Serif"/>
              <a:buChar char="•"/>
            </a:pPr>
            <a:r>
              <a:rPr lang="pt-BR" sz="1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Code Coverage</a:t>
            </a:r>
          </a:p>
          <a:p>
            <a:pPr marL="914400" lvl="1" indent="-457200">
              <a:buFont typeface="Courier New,monospace"/>
              <a:buChar char="o"/>
            </a:pPr>
            <a:r>
              <a:rPr lang="pt-BR" sz="1400" dirty="0">
                <a:ea typeface="+mn-lt"/>
                <a:cs typeface="+mn-lt"/>
                <a:hlinkClick r:id="rId11"/>
              </a:rPr>
              <a:t>https://en.wikipedia.org/wiki/Code_coverage</a:t>
            </a:r>
            <a:endParaRPr lang="pt-BR" sz="1400" dirty="0">
              <a:ea typeface="+mn-lt"/>
              <a:cs typeface="+mn-lt"/>
            </a:endParaRPr>
          </a:p>
          <a:p>
            <a:pPr marL="914400" lvl="1" indent="-457200">
              <a:buFont typeface="Courier New,monospace"/>
              <a:buChar char="o"/>
            </a:pPr>
            <a:r>
              <a:rPr lang="pt-BR" sz="1400" dirty="0">
                <a:ea typeface="+mn-lt"/>
                <a:cs typeface="+mn-lt"/>
                <a:hlinkClick r:id="rId12"/>
              </a:rPr>
              <a:t>https://martinfowler.com/bliki/TestCoverage.html</a:t>
            </a:r>
            <a:endParaRPr lang="pt-BR" sz="1400" dirty="0">
              <a:ea typeface="+mn-lt"/>
              <a:cs typeface="+mn-lt"/>
            </a:endParaRPr>
          </a:p>
          <a:p>
            <a:pPr marL="914400" lvl="1" indent="-457200">
              <a:buFont typeface="Courier New,monospace"/>
              <a:buChar char="o"/>
            </a:pPr>
            <a:endParaRPr lang="pt-BR" sz="1400" dirty="0">
              <a:solidFill>
                <a:srgbClr val="800000"/>
              </a:solidFill>
              <a:latin typeface="Trebuchet MS"/>
              <a:cs typeface="Calibri"/>
            </a:endParaRPr>
          </a:p>
          <a:p>
            <a:pPr marL="285750" indent="-457200">
              <a:buFont typeface="Arial,Sans-Serif"/>
              <a:buChar char="•"/>
            </a:pPr>
            <a:r>
              <a:rPr lang="pt-BR" sz="1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SOLID</a:t>
            </a:r>
          </a:p>
          <a:p>
            <a:pPr marL="914400" lvl="1" indent="-457200">
              <a:buFont typeface="Courier New,monospace"/>
              <a:buChar char="o"/>
            </a:pPr>
            <a:r>
              <a:rPr lang="pt-BR" sz="1400" dirty="0">
                <a:ea typeface="+mn-lt"/>
                <a:cs typeface="+mn-lt"/>
                <a:hlinkClick r:id="rId13"/>
              </a:rPr>
              <a:t>https://www.codeproject.com/Articles/703634/SOLID-architecture-principles-using-simple-Csharp</a:t>
            </a:r>
            <a:endParaRPr lang="pt-BR" sz="1400" dirty="0">
              <a:ea typeface="+mn-lt"/>
              <a:cs typeface="+mn-lt"/>
            </a:endParaRPr>
          </a:p>
          <a:p>
            <a:pPr marL="914400" lvl="1" indent="-457200">
              <a:buFont typeface="Courier New,monospace"/>
              <a:buChar char="o"/>
            </a:pPr>
            <a:endParaRPr lang="pt-BR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034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46783" y="1421440"/>
            <a:ext cx="2490878" cy="646971"/>
          </a:xfrm>
        </p:spPr>
        <p:txBody>
          <a:bodyPr/>
          <a:lstStyle/>
          <a:p>
            <a:r>
              <a:rPr lang="en-AU" i="1" dirty="0"/>
              <a:t>Let’s TEST!</a:t>
            </a:r>
          </a:p>
        </p:txBody>
      </p:sp>
      <p:pic>
        <p:nvPicPr>
          <p:cNvPr id="6" name="Imagem 156">
            <a:extLst>
              <a:ext uri="{FF2B5EF4-FFF2-40B4-BE49-F238E27FC236}">
                <a16:creationId xmlns:a16="http://schemas.microsoft.com/office/drawing/2014/main" id="{FAED929D-BC92-4956-8723-B900F908924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28221" y="2068411"/>
            <a:ext cx="2809440" cy="2580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747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096B5-D799-4AFC-82FD-CA755B0FFDEF}"/>
              </a:ext>
            </a:extLst>
          </p:cNvPr>
          <p:cNvSpPr txBox="1"/>
          <p:nvPr/>
        </p:nvSpPr>
        <p:spPr>
          <a:xfrm>
            <a:off x="3906175" y="5379868"/>
            <a:ext cx="4639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Muito Obrigado!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F13D1-BEB0-4C4A-9DFE-BB5327FD255B}"/>
              </a:ext>
            </a:extLst>
          </p:cNvPr>
          <p:cNvSpPr txBox="1"/>
          <p:nvPr/>
        </p:nvSpPr>
        <p:spPr>
          <a:xfrm>
            <a:off x="223421" y="181927"/>
            <a:ext cx="276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Tech Arch</a:t>
            </a:r>
          </a:p>
        </p:txBody>
      </p:sp>
    </p:spTree>
    <p:extLst>
      <p:ext uri="{BB962C8B-B14F-4D97-AF65-F5344CB8AC3E}">
        <p14:creationId xmlns:p14="http://schemas.microsoft.com/office/powerpoint/2010/main" val="6989463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5000" y="2133794"/>
            <a:ext cx="10782000" cy="2447731"/>
          </a:xfrm>
        </p:spPr>
        <p:txBody>
          <a:bodyPr/>
          <a:lstStyle/>
          <a:p>
            <a:r>
              <a:rPr lang="en-AU" dirty="0"/>
              <a:t>O que é Teste de </a:t>
            </a:r>
            <a:r>
              <a:rPr lang="en-AU" dirty="0" err="1"/>
              <a:t>Unidade</a:t>
            </a:r>
            <a:r>
              <a:rPr lang="en-A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792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9553" y="1188104"/>
            <a:ext cx="10515600" cy="4794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Definição</a:t>
            </a:r>
            <a:r>
              <a:rPr lang="en-US" sz="2800" dirty="0">
                <a:latin typeface="Segoe UI"/>
                <a:cs typeface="Segoe UI Light"/>
              </a:rPr>
              <a:t>: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89BAF45-4480-4F7F-B166-C5022B6397C3}"/>
              </a:ext>
            </a:extLst>
          </p:cNvPr>
          <p:cNvSpPr txBox="1">
            <a:spLocks/>
          </p:cNvSpPr>
          <p:nvPr/>
        </p:nvSpPr>
        <p:spPr>
          <a:xfrm>
            <a:off x="1129553" y="179525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5"/>
                </a:solidFill>
              </a:rPr>
              <a:t> Teste das </a:t>
            </a:r>
            <a:r>
              <a:rPr lang="en-US" sz="2800" dirty="0" err="1">
                <a:solidFill>
                  <a:schemeClr val="accent5"/>
                </a:solidFill>
              </a:rPr>
              <a:t>menores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unidades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ou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módulos</a:t>
            </a:r>
            <a:r>
              <a:rPr lang="en-US" sz="2800" dirty="0">
                <a:solidFill>
                  <a:schemeClr val="accent5"/>
                </a:solidFill>
              </a:rPr>
              <a:t> de um </a:t>
            </a:r>
            <a:r>
              <a:rPr lang="en-US" sz="2800" dirty="0" err="1">
                <a:solidFill>
                  <a:schemeClr val="accent5"/>
                </a:solidFill>
              </a:rPr>
              <a:t>produto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individualmente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459AF63-54A2-45B2-AD30-F16E2BACCE85}"/>
              </a:ext>
            </a:extLst>
          </p:cNvPr>
          <p:cNvSpPr txBox="1">
            <a:spLocks/>
          </p:cNvSpPr>
          <p:nvPr/>
        </p:nvSpPr>
        <p:spPr>
          <a:xfrm>
            <a:off x="1129553" y="277491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 err="1"/>
              <a:t>Escrito</a:t>
            </a:r>
            <a:r>
              <a:rPr lang="en-US" dirty="0"/>
              <a:t> por </a:t>
            </a:r>
            <a:r>
              <a:rPr lang="en-US" dirty="0" err="1"/>
              <a:t>desenvolvedores</a:t>
            </a:r>
            <a:r>
              <a:rPr lang="en-US" dirty="0"/>
              <a:t> (</a:t>
            </a:r>
            <a:r>
              <a:rPr lang="en-US" dirty="0" err="1"/>
              <a:t>implementação</a:t>
            </a:r>
            <a:r>
              <a:rPr lang="en-US" dirty="0"/>
              <a:t>)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O que é Teste de </a:t>
            </a:r>
            <a:r>
              <a:rPr lang="en-US" dirty="0" err="1"/>
              <a:t>unidade</a:t>
            </a:r>
            <a:r>
              <a:rPr lang="en-US" dirty="0"/>
              <a:t>?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673B6E41-3CBA-4EC2-BC23-18AB355369C1}"/>
              </a:ext>
            </a:extLst>
          </p:cNvPr>
          <p:cNvSpPr txBox="1">
            <a:spLocks/>
          </p:cNvSpPr>
          <p:nvPr/>
        </p:nvSpPr>
        <p:spPr>
          <a:xfrm>
            <a:off x="1150101" y="3276637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 err="1"/>
              <a:t>Isolado</a:t>
            </a:r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00FC1028-DD77-49DC-A16F-E1C40794622A}"/>
              </a:ext>
            </a:extLst>
          </p:cNvPr>
          <p:cNvSpPr txBox="1">
            <a:spLocks/>
          </p:cNvSpPr>
          <p:nvPr/>
        </p:nvSpPr>
        <p:spPr>
          <a:xfrm>
            <a:off x="1129553" y="3816375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 err="1"/>
              <a:t>Dirigido</a:t>
            </a:r>
            <a:endParaRPr lang="en-US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2D8D630-2914-4FF4-8CB3-C4EF8B1A8C74}"/>
              </a:ext>
            </a:extLst>
          </p:cNvPr>
          <p:cNvSpPr txBox="1">
            <a:spLocks/>
          </p:cNvSpPr>
          <p:nvPr/>
        </p:nvSpPr>
        <p:spPr>
          <a:xfrm>
            <a:off x="1129553" y="4357314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egoe UI"/>
                <a:cs typeface="Segoe UI Light"/>
              </a:rPr>
              <a:t>Objetivo</a:t>
            </a:r>
            <a:r>
              <a:rPr lang="en-US" sz="2800" dirty="0">
                <a:latin typeface="Segoe UI"/>
                <a:cs typeface="Segoe UI Light"/>
              </a:rPr>
              <a:t>:</a:t>
            </a:r>
            <a:endParaRPr lang="en-US" sz="2800" b="1" dirty="0">
              <a:latin typeface="Segoe UI Light"/>
              <a:cs typeface="Segoe UI Light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D8B04CF-00A6-46F3-9C98-457316067CEA}"/>
              </a:ext>
            </a:extLst>
          </p:cNvPr>
          <p:cNvSpPr txBox="1">
            <a:spLocks/>
          </p:cNvSpPr>
          <p:nvPr/>
        </p:nvSpPr>
        <p:spPr>
          <a:xfrm>
            <a:off x="1047360" y="4923627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Verificar</a:t>
            </a:r>
            <a:r>
              <a:rPr lang="en-US" sz="2800" dirty="0">
                <a:solidFill>
                  <a:schemeClr val="accent5"/>
                </a:solidFill>
              </a:rPr>
              <a:t> se o </a:t>
            </a:r>
            <a:r>
              <a:rPr lang="en-US" sz="2800" dirty="0" err="1">
                <a:solidFill>
                  <a:schemeClr val="accent5"/>
                </a:solidFill>
              </a:rPr>
              <a:t>comportamento</a:t>
            </a:r>
            <a:r>
              <a:rPr lang="en-US" sz="2800" dirty="0">
                <a:solidFill>
                  <a:schemeClr val="accent5"/>
                </a:solidFill>
              </a:rPr>
              <a:t> da </a:t>
            </a:r>
            <a:r>
              <a:rPr lang="en-US" sz="2800" dirty="0" err="1">
                <a:solidFill>
                  <a:schemeClr val="accent5"/>
                </a:solidFill>
              </a:rPr>
              <a:t>unidade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err="1">
                <a:solidFill>
                  <a:schemeClr val="accent5"/>
                </a:solidFill>
              </a:rPr>
              <a:t>satisfaz</a:t>
            </a:r>
            <a:r>
              <a:rPr lang="en-US" sz="2800" dirty="0">
                <a:solidFill>
                  <a:schemeClr val="accent5"/>
                </a:solidFill>
              </a:rPr>
              <a:t> o </a:t>
            </a:r>
            <a:r>
              <a:rPr lang="en-US" sz="2800" dirty="0" err="1">
                <a:solidFill>
                  <a:schemeClr val="accent5"/>
                </a:solidFill>
              </a:rPr>
              <a:t>requisito</a:t>
            </a:r>
            <a:endParaRPr lang="en-US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83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13" grpId="0"/>
      <p:bldP spid="14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05000" y="2986586"/>
            <a:ext cx="10782000" cy="884828"/>
          </a:xfrm>
        </p:spPr>
        <p:txBody>
          <a:bodyPr/>
          <a:lstStyle/>
          <a:p>
            <a:r>
              <a:rPr lang="en-AU" dirty="0"/>
              <a:t>Por que </a:t>
            </a:r>
            <a:r>
              <a:rPr lang="en-AU" dirty="0" err="1"/>
              <a:t>aplicar</a:t>
            </a:r>
            <a:r>
              <a:rPr lang="en-AU" dirty="0"/>
              <a:t> testes de </a:t>
            </a:r>
            <a:r>
              <a:rPr lang="en-AU" dirty="0" err="1"/>
              <a:t>unidade</a:t>
            </a:r>
            <a:r>
              <a:rPr lang="en-A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37200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9553" y="1188104"/>
            <a:ext cx="10515600" cy="4794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latin typeface="+mn-lt"/>
                <a:ea typeface="+mn-ea"/>
                <a:cs typeface="+mn-cs"/>
              </a:rPr>
              <a:t>Confiança para realizar mudanças/manutenção do código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459AF63-54A2-45B2-AD30-F16E2BACCE85}"/>
              </a:ext>
            </a:extLst>
          </p:cNvPr>
          <p:cNvSpPr txBox="1">
            <a:spLocks/>
          </p:cNvSpPr>
          <p:nvPr/>
        </p:nvSpPr>
        <p:spPr>
          <a:xfrm>
            <a:off x="1150101" y="1754417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pt-BR" dirty="0"/>
              <a:t>Códigos se tornam reutilizáveis (modularização)</a:t>
            </a:r>
          </a:p>
          <a:p>
            <a:pPr marL="342900" indent="-342900"/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34256" y="377823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/>
              <a:t>Por que </a:t>
            </a:r>
            <a:r>
              <a:rPr lang="en-AU" dirty="0" err="1"/>
              <a:t>aplicar</a:t>
            </a:r>
            <a:r>
              <a:rPr lang="en-AU" dirty="0"/>
              <a:t> testes de </a:t>
            </a:r>
            <a:r>
              <a:rPr lang="en-AU" dirty="0" err="1"/>
              <a:t>unidade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673B6E41-3CBA-4EC2-BC23-18AB355369C1}"/>
              </a:ext>
            </a:extLst>
          </p:cNvPr>
          <p:cNvSpPr txBox="1">
            <a:spLocks/>
          </p:cNvSpPr>
          <p:nvPr/>
        </p:nvSpPr>
        <p:spPr>
          <a:xfrm>
            <a:off x="1150101" y="2260973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 </a:t>
            </a:r>
            <a:r>
              <a:rPr lang="en-US" dirty="0" err="1"/>
              <a:t>Facilidade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depuração</a:t>
            </a:r>
            <a:r>
              <a:rPr lang="en-US" dirty="0"/>
              <a:t> (</a:t>
            </a:r>
            <a:r>
              <a:rPr lang="en-US" i="1" dirty="0"/>
              <a:t>debug</a:t>
            </a:r>
            <a:r>
              <a:rPr lang="en-US" dirty="0"/>
              <a:t>)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00FC1028-DD77-49DC-A16F-E1C40794622A}"/>
              </a:ext>
            </a:extLst>
          </p:cNvPr>
          <p:cNvSpPr txBox="1">
            <a:spLocks/>
          </p:cNvSpPr>
          <p:nvPr/>
        </p:nvSpPr>
        <p:spPr>
          <a:xfrm>
            <a:off x="1150101" y="2767529"/>
            <a:ext cx="10515600" cy="47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 </a:t>
            </a:r>
            <a:r>
              <a:rPr lang="en-US" dirty="0" err="1"/>
              <a:t>Otimização</a:t>
            </a:r>
            <a:r>
              <a:rPr lang="en-US" dirty="0"/>
              <a:t> no </a:t>
            </a:r>
            <a:r>
              <a:rPr lang="en-US" i="1" dirty="0"/>
              <a:t>timing</a:t>
            </a:r>
            <a:r>
              <a:rPr lang="en-US" dirty="0"/>
              <a:t> da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endParaRPr lang="en-US" dirty="0"/>
          </a:p>
        </p:txBody>
      </p:sp>
      <p:pic>
        <p:nvPicPr>
          <p:cNvPr id="10" name="Imagem 3" descr="Uma imagem contendo texto&#10;&#10;Descrição gerada com alta confiança">
            <a:extLst>
              <a:ext uri="{FF2B5EF4-FFF2-40B4-BE49-F238E27FC236}">
                <a16:creationId xmlns:a16="http://schemas.microsoft.com/office/drawing/2014/main" id="{13F9967A-2BA6-4997-BF58-8D7B7BD6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343" y="3611047"/>
            <a:ext cx="4007426" cy="2530487"/>
          </a:xfrm>
          <a:prstGeom prst="rect">
            <a:avLst/>
          </a:prstGeom>
        </p:spPr>
      </p:pic>
      <p:pic>
        <p:nvPicPr>
          <p:cNvPr id="2052" name="Picture 4" descr="Scared face Memes">
            <a:extLst>
              <a:ext uri="{FF2B5EF4-FFF2-40B4-BE49-F238E27FC236}">
                <a16:creationId xmlns:a16="http://schemas.microsoft.com/office/drawing/2014/main" id="{EF5E1C5D-FE92-40CC-B83D-C637251E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02" y="3856768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3 Meme Faces Rage Comics To Finally Explain You What They All Mean">
            <a:extLst>
              <a:ext uri="{FF2B5EF4-FFF2-40B4-BE49-F238E27FC236}">
                <a16:creationId xmlns:a16="http://schemas.microsoft.com/office/drawing/2014/main" id="{487B1F0F-B8C8-4821-8F5C-E2FDB4182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200" y="4014277"/>
            <a:ext cx="2647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5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12624" y="3037177"/>
            <a:ext cx="10782000" cy="2447731"/>
          </a:xfrm>
        </p:spPr>
        <p:txBody>
          <a:bodyPr/>
          <a:lstStyle/>
          <a:p>
            <a:r>
              <a:rPr lang="en-AU" dirty="0" err="1"/>
              <a:t>Tipos</a:t>
            </a:r>
            <a:r>
              <a:rPr lang="en-AU" dirty="0"/>
              <a:t> de testes</a:t>
            </a:r>
          </a:p>
        </p:txBody>
      </p:sp>
    </p:spTree>
    <p:extLst>
      <p:ext uri="{BB962C8B-B14F-4D97-AF65-F5344CB8AC3E}">
        <p14:creationId xmlns:p14="http://schemas.microsoft.com/office/powerpoint/2010/main" val="23910657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1039" y="4760276"/>
            <a:ext cx="11449944" cy="12524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914400" lvl="1" indent="-457200"/>
            <a:r>
              <a:rPr lang="pt-BR" sz="2400" b="1" dirty="0">
                <a:latin typeface="+mn-lt"/>
                <a:ea typeface="+mn-ea"/>
                <a:cs typeface="+mn-cs"/>
              </a:rPr>
              <a:t>Teste de Aceitação </a:t>
            </a:r>
            <a:r>
              <a:rPr lang="pt-BR" sz="2400" dirty="0">
                <a:latin typeface="+mn-lt"/>
                <a:ea typeface="+mn-ea"/>
                <a:cs typeface="+mn-cs"/>
              </a:rPr>
              <a:t>(</a:t>
            </a:r>
            <a:r>
              <a:rPr lang="pt-BR" sz="2400" i="1" dirty="0">
                <a:latin typeface="+mn-lt"/>
                <a:ea typeface="+mn-ea"/>
                <a:cs typeface="+mn-cs"/>
              </a:rPr>
              <a:t>User Acceptance Test</a:t>
            </a:r>
            <a:r>
              <a:rPr lang="pt-BR" sz="2400" dirty="0">
                <a:latin typeface="+mn-lt"/>
                <a:ea typeface="+mn-ea"/>
                <a:cs typeface="+mn-cs"/>
              </a:rPr>
              <a:t>):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>
                <a:latin typeface="+mn-lt"/>
                <a:ea typeface="+mn-ea"/>
                <a:cs typeface="+mn-cs"/>
              </a:rPr>
              <a:t>Executado pelo usuário final, usando o produto final</a:t>
            </a:r>
            <a:endParaRPr lang="en-US" sz="2400" dirty="0">
              <a:latin typeface="+mn-lt"/>
              <a:ea typeface="+mn-ea"/>
              <a:cs typeface="+mn-cs"/>
            </a:endParaRPr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>
                <a:latin typeface="+mn-lt"/>
                <a:ea typeface="+mn-ea"/>
                <a:cs typeface="+mn-cs"/>
              </a:rPr>
              <a:t>Verifica se o sistema unificado funciona como o usuário final espera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459AF63-54A2-45B2-AD30-F16E2BACCE85}"/>
              </a:ext>
            </a:extLst>
          </p:cNvPr>
          <p:cNvSpPr txBox="1">
            <a:spLocks/>
          </p:cNvSpPr>
          <p:nvPr/>
        </p:nvSpPr>
        <p:spPr>
          <a:xfrm>
            <a:off x="310793" y="1120905"/>
            <a:ext cx="10962526" cy="137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/>
              <a:buChar char="•"/>
            </a:pPr>
            <a:r>
              <a:rPr lang="pt-BR" b="1" dirty="0"/>
              <a:t>Testes de Intrusão </a:t>
            </a:r>
            <a:r>
              <a:rPr lang="pt-BR" dirty="0"/>
              <a:t>(</a:t>
            </a:r>
            <a:r>
              <a:rPr lang="pt-BR" i="1" dirty="0"/>
              <a:t>Penetration Test </a:t>
            </a:r>
            <a:r>
              <a:rPr lang="pt-BR" dirty="0"/>
              <a:t>- </a:t>
            </a:r>
            <a:r>
              <a:rPr lang="pt-BR" i="1" dirty="0"/>
              <a:t>Pentest</a:t>
            </a:r>
            <a:r>
              <a:rPr lang="pt-BR" dirty="0"/>
              <a:t>):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/>
              <a:t>Procura vulnerabilidades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/>
              <a:t>Executado por equipes especializadas com ferramentas específicas</a:t>
            </a:r>
          </a:p>
          <a:p>
            <a:pPr marL="1371600" lvl="2" indent="-457200">
              <a:buFont typeface="Courier New,monospace"/>
              <a:buChar char="o"/>
            </a:pPr>
            <a:endParaRPr lang="pt-BR" sz="2400" dirty="0"/>
          </a:p>
          <a:p>
            <a:pPr marL="342900" indent="-342900"/>
            <a:endParaRPr lang="en-US" sz="2400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85FC740-D28E-4E04-88E2-0864ACFCE6C1}"/>
              </a:ext>
            </a:extLst>
          </p:cNvPr>
          <p:cNvSpPr txBox="1">
            <a:spLocks/>
          </p:cNvSpPr>
          <p:nvPr/>
        </p:nvSpPr>
        <p:spPr>
          <a:xfrm>
            <a:off x="554502" y="238872"/>
            <a:ext cx="10515600" cy="606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AU" dirty="0" err="1"/>
              <a:t>Tipos</a:t>
            </a:r>
            <a:r>
              <a:rPr lang="en-AU" dirty="0"/>
              <a:t> de Testes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9E75380-C958-4510-9235-62A09398DDCE}"/>
              </a:ext>
            </a:extLst>
          </p:cNvPr>
          <p:cNvSpPr txBox="1">
            <a:spLocks/>
          </p:cNvSpPr>
          <p:nvPr/>
        </p:nvSpPr>
        <p:spPr>
          <a:xfrm>
            <a:off x="331039" y="2451058"/>
            <a:ext cx="10962526" cy="137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/>
              <a:buChar char="•"/>
            </a:pPr>
            <a:r>
              <a:rPr lang="pt-BR" b="1" dirty="0"/>
              <a:t>Teste de Confiança  </a:t>
            </a:r>
            <a:r>
              <a:rPr lang="pt-BR" dirty="0"/>
              <a:t>(</a:t>
            </a:r>
            <a:r>
              <a:rPr lang="pt-BR" i="1" dirty="0"/>
              <a:t>Smoke Test, Confidence Test</a:t>
            </a:r>
            <a:r>
              <a:rPr lang="pt-BR" dirty="0"/>
              <a:t>):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sz="2400" i="1" dirty="0"/>
              <a:t>Subset</a:t>
            </a:r>
            <a:r>
              <a:rPr lang="pt-BR" sz="2400" dirty="0"/>
              <a:t> do teste de aceitação executado preliminarmente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/>
              <a:t>Cobre somente as funcionalidades mais importantes</a:t>
            </a:r>
          </a:p>
          <a:p>
            <a:pPr marL="1371600" lvl="2" indent="-457200">
              <a:buFont typeface="Courier New,monospace"/>
              <a:buChar char="o"/>
            </a:pPr>
            <a:endParaRPr lang="pt-BR" sz="2400" dirty="0"/>
          </a:p>
          <a:p>
            <a:pPr marL="342900" indent="-342900"/>
            <a:endParaRPr lang="en-US" sz="24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B2E35AD-548E-4C34-8D81-277E228E8B22}"/>
              </a:ext>
            </a:extLst>
          </p:cNvPr>
          <p:cNvSpPr txBox="1">
            <a:spLocks/>
          </p:cNvSpPr>
          <p:nvPr/>
        </p:nvSpPr>
        <p:spPr>
          <a:xfrm>
            <a:off x="310793" y="3816499"/>
            <a:ext cx="10962526" cy="943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Arial"/>
              <a:buChar char="•"/>
            </a:pPr>
            <a:r>
              <a:rPr lang="pt-BR" b="1" dirty="0"/>
              <a:t>Teste de Regressão  </a:t>
            </a:r>
            <a:r>
              <a:rPr lang="pt-BR" dirty="0"/>
              <a:t>(</a:t>
            </a:r>
            <a:r>
              <a:rPr lang="pt-BR" i="1" dirty="0"/>
              <a:t>Regression Test</a:t>
            </a:r>
            <a:r>
              <a:rPr lang="pt-BR" dirty="0"/>
              <a:t>):</a:t>
            </a:r>
          </a:p>
          <a:p>
            <a:pPr marL="1371600" lvl="2" indent="-457200">
              <a:buFont typeface="Courier New,monospace"/>
              <a:buChar char="o"/>
            </a:pPr>
            <a:r>
              <a:rPr lang="pt-BR" sz="2400" dirty="0"/>
              <a:t>Testa impacto de novas </a:t>
            </a:r>
            <a:r>
              <a:rPr lang="pt-BR" sz="2400" i="1" dirty="0"/>
              <a:t>features</a:t>
            </a:r>
            <a:r>
              <a:rPr lang="pt-BR" sz="2400" dirty="0"/>
              <a:t> sobre outras já existentes</a:t>
            </a:r>
          </a:p>
          <a:p>
            <a:pPr marL="914400" lvl="2" indent="0">
              <a:buNone/>
            </a:pPr>
            <a:endParaRPr lang="pt-BR" sz="2400" dirty="0"/>
          </a:p>
          <a:p>
            <a:pPr marL="342900" indent="-34290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5492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Aurora PPT Template_2021" id="{B02E4705-32AF-734E-BAB1-80B7066018F0}" vid="{D0B79744-F566-A44D-B1EA-D0E2F46F5006}"/>
    </a:ext>
  </a:extLst>
</a:theme>
</file>

<file path=ppt/theme/theme3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C210104-DC78-444B-929E-FBEF4DF41226}" vid="{86462BBF-5BEE-4EB2-A154-3428CBF3A2B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6786</TotalTime>
  <Words>1346</Words>
  <Application>Microsoft Office PowerPoint</Application>
  <PresentationFormat>Widescreen</PresentationFormat>
  <Paragraphs>217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Akrobat Black</vt:lpstr>
      <vt:lpstr>Arial</vt:lpstr>
      <vt:lpstr>Arial,Sans-Serif</vt:lpstr>
      <vt:lpstr>Calibri</vt:lpstr>
      <vt:lpstr>Calibri Light</vt:lpstr>
      <vt:lpstr>Courier New</vt:lpstr>
      <vt:lpstr>Courier New,monospace</vt:lpstr>
      <vt:lpstr>Segoe UI</vt:lpstr>
      <vt:lpstr>Segoe UI Light</vt:lpstr>
      <vt:lpstr>Segoe UI Semibold</vt:lpstr>
      <vt:lpstr>Segoe UI Semilight</vt:lpstr>
      <vt:lpstr>Trebuchet MS</vt:lpstr>
      <vt:lpstr>Wingdings</vt:lpstr>
      <vt:lpstr>Office Theme</vt:lpstr>
      <vt:lpstr>End Slides</vt:lpstr>
      <vt:lpstr>Highly Confidential</vt:lpstr>
      <vt:lpstr>PowerPoint Presentation</vt:lpstr>
      <vt:lpstr>Info</vt:lpstr>
      <vt:lpstr>PowerPoint Presentation</vt:lpstr>
      <vt:lpstr>O que é Teste de Unidade?</vt:lpstr>
      <vt:lpstr>PowerPoint Presentation</vt:lpstr>
      <vt:lpstr>Por que aplicar testes de unidade?</vt:lpstr>
      <vt:lpstr>PowerPoint Presentation</vt:lpstr>
      <vt:lpstr>Tipos de testes</vt:lpstr>
      <vt:lpstr>PowerPoint Presentation</vt:lpstr>
      <vt:lpstr>PowerPoint Presentation</vt:lpstr>
      <vt:lpstr>PowerPoint Presentation</vt:lpstr>
      <vt:lpstr>PowerPoint Presentation</vt:lpstr>
      <vt:lpstr>Test Doubles</vt:lpstr>
      <vt:lpstr>PowerPoint Presentation</vt:lpstr>
      <vt:lpstr>PowerPoint Presentation</vt:lpstr>
      <vt:lpstr>Desenvolvimento de testes de unidade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Coverage &amp; Refactoring</vt:lpstr>
      <vt:lpstr>PowerPoint Presentation</vt:lpstr>
      <vt:lpstr>PowerPoint Presentation</vt:lpstr>
      <vt:lpstr>PowerPoint Presentation</vt:lpstr>
      <vt:lpstr>PowerPoint Presentation</vt:lpstr>
      <vt:lpstr>Perguntas?</vt:lpstr>
      <vt:lpstr>Links Úteis</vt:lpstr>
      <vt:lpstr>Let’s TEST!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Ribas Camilo</dc:creator>
  <cp:lastModifiedBy>Felipe Pimentel Augusto</cp:lastModifiedBy>
  <cp:revision>55</cp:revision>
  <dcterms:created xsi:type="dcterms:W3CDTF">2021-04-28T18:08:05Z</dcterms:created>
  <dcterms:modified xsi:type="dcterms:W3CDTF">2021-09-01T16:12:21Z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2021-04-28T18:08:05Z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54e995ab-549b-412a-b375-301652190c99</vt:lpwstr>
  </property>
  <property fmtid="{D5CDD505-2E9C-101B-9397-08002B2CF9AE}" pid="8" name="MSIP_Label_5fae8262-b78e-4366-8929-a5d6aac95320_ContentBits">
    <vt:lpwstr>0</vt:lpwstr>
  </property>
</Properties>
</file>